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98" r:id="rId2"/>
    <p:sldId id="262" r:id="rId3"/>
    <p:sldId id="430" r:id="rId4"/>
    <p:sldId id="436" r:id="rId5"/>
    <p:sldId id="269" r:id="rId6"/>
    <p:sldId id="319" r:id="rId7"/>
    <p:sldId id="304" r:id="rId8"/>
    <p:sldId id="402" r:id="rId9"/>
    <p:sldId id="320" r:id="rId10"/>
    <p:sldId id="375" r:id="rId11"/>
    <p:sldId id="337" r:id="rId12"/>
    <p:sldId id="362" r:id="rId13"/>
    <p:sldId id="431" r:id="rId14"/>
    <p:sldId id="432" r:id="rId15"/>
    <p:sldId id="433" r:id="rId16"/>
    <p:sldId id="348" r:id="rId17"/>
    <p:sldId id="415" r:id="rId18"/>
    <p:sldId id="417" r:id="rId19"/>
    <p:sldId id="418" r:id="rId20"/>
    <p:sldId id="419" r:id="rId21"/>
    <p:sldId id="422" r:id="rId22"/>
    <p:sldId id="423" r:id="rId23"/>
    <p:sldId id="424" r:id="rId24"/>
    <p:sldId id="428" r:id="rId25"/>
    <p:sldId id="425" r:id="rId26"/>
    <p:sldId id="426" r:id="rId27"/>
    <p:sldId id="318" r:id="rId28"/>
    <p:sldId id="294" r:id="rId29"/>
    <p:sldId id="435" r:id="rId30"/>
  </p:sldIdLst>
  <p:sldSz cx="9144000" cy="6858000" type="screen4x3"/>
  <p:notesSz cx="6662738"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0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B3857"/>
    <a:srgbClr val="DD6CA7"/>
    <a:srgbClr val="9E4D6A"/>
    <a:srgbClr val="F4AB1E"/>
    <a:srgbClr val="9C8E98"/>
    <a:srgbClr val="F4AD19"/>
    <a:srgbClr val="B4101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2525" autoAdjust="0"/>
  </p:normalViewPr>
  <p:slideViewPr>
    <p:cSldViewPr snapToGrid="0" snapToObjects="1">
      <p:cViewPr varScale="1">
        <p:scale>
          <a:sx n="65" d="100"/>
          <a:sy n="65" d="100"/>
        </p:scale>
        <p:origin x="-4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26"/>
    </p:cViewPr>
  </p:sorterViewPr>
  <p:notesViewPr>
    <p:cSldViewPr snapToGrid="0" snapToObjects="1">
      <p:cViewPr varScale="1">
        <p:scale>
          <a:sx n="140" d="100"/>
          <a:sy n="140" d="100"/>
        </p:scale>
        <p:origin x="-4464" y="-96"/>
      </p:cViewPr>
      <p:guideLst>
        <p:guide orient="horz" pos="3127"/>
        <p:guide pos="209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887186" cy="49633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4011" y="1"/>
            <a:ext cx="2887186" cy="496331"/>
          </a:xfrm>
          <a:prstGeom prst="rect">
            <a:avLst/>
          </a:prstGeom>
        </p:spPr>
        <p:txBody>
          <a:bodyPr vert="horz" lIns="91440" tIns="45720" rIns="91440" bIns="45720" rtlCol="0"/>
          <a:lstStyle>
            <a:lvl1pPr algn="r">
              <a:defRPr sz="1200"/>
            </a:lvl1pPr>
          </a:lstStyle>
          <a:p>
            <a:fld id="{D794BB4B-E809-3C4B-88CA-7705D2B8E719}" type="datetimeFigureOut">
              <a:rPr lang="nl-NL" smtClean="0"/>
              <a:pPr/>
              <a:t>11-1-2017</a:t>
            </a:fld>
            <a:endParaRPr lang="nl-NL"/>
          </a:p>
        </p:txBody>
      </p:sp>
      <p:sp>
        <p:nvSpPr>
          <p:cNvPr id="4" name="Tijdelijke aanduiding voor voettekst 3"/>
          <p:cNvSpPr>
            <a:spLocks noGrp="1"/>
          </p:cNvSpPr>
          <p:nvPr>
            <p:ph type="ftr" sz="quarter" idx="2"/>
          </p:nvPr>
        </p:nvSpPr>
        <p:spPr>
          <a:xfrm>
            <a:off x="1" y="9428584"/>
            <a:ext cx="2887186" cy="4963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4011" y="9428584"/>
            <a:ext cx="2887186" cy="496331"/>
          </a:xfrm>
          <a:prstGeom prst="rect">
            <a:avLst/>
          </a:prstGeom>
        </p:spPr>
        <p:txBody>
          <a:bodyPr vert="horz" lIns="91440" tIns="45720" rIns="91440" bIns="45720" rtlCol="0" anchor="b"/>
          <a:lstStyle>
            <a:lvl1pPr algn="r">
              <a:defRPr sz="1200"/>
            </a:lvl1pPr>
          </a:lstStyle>
          <a:p>
            <a:fld id="{970C8C07-80F2-7644-967D-60617221AB30}" type="slidenum">
              <a:rPr lang="nl-NL" smtClean="0"/>
              <a:pPr/>
              <a:t>‹nr.›</a:t>
            </a:fld>
            <a:endParaRPr lang="nl-NL"/>
          </a:p>
        </p:txBody>
      </p:sp>
    </p:spTree>
    <p:extLst>
      <p:ext uri="{BB962C8B-B14F-4D97-AF65-F5344CB8AC3E}">
        <p14:creationId xmlns:p14="http://schemas.microsoft.com/office/powerpoint/2010/main" xmlns="" val="40566462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887186" cy="49633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4011" y="1"/>
            <a:ext cx="2887186" cy="496331"/>
          </a:xfrm>
          <a:prstGeom prst="rect">
            <a:avLst/>
          </a:prstGeom>
        </p:spPr>
        <p:txBody>
          <a:bodyPr vert="horz" lIns="91440" tIns="45720" rIns="91440" bIns="45720" rtlCol="0"/>
          <a:lstStyle>
            <a:lvl1pPr algn="r">
              <a:defRPr sz="1200"/>
            </a:lvl1pPr>
          </a:lstStyle>
          <a:p>
            <a:fld id="{162F8AE3-2FDF-A341-90BC-4D7D355EDC60}" type="datetimeFigureOut">
              <a:rPr lang="nl-NL" smtClean="0"/>
              <a:pPr/>
              <a:t>11-1-2017</a:t>
            </a:fld>
            <a:endParaRPr lang="nl-NL"/>
          </a:p>
        </p:txBody>
      </p:sp>
      <p:sp>
        <p:nvSpPr>
          <p:cNvPr id="4" name="Tijdelijke aanduiding voor dia-afbeelding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274" y="4715153"/>
            <a:ext cx="5330190" cy="4466988"/>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9428584"/>
            <a:ext cx="2887186" cy="4963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4011" y="9428584"/>
            <a:ext cx="2887186" cy="496331"/>
          </a:xfrm>
          <a:prstGeom prst="rect">
            <a:avLst/>
          </a:prstGeom>
        </p:spPr>
        <p:txBody>
          <a:bodyPr vert="horz" lIns="91440" tIns="45720" rIns="91440" bIns="45720" rtlCol="0" anchor="b"/>
          <a:lstStyle>
            <a:lvl1pPr algn="r">
              <a:defRPr sz="1200"/>
            </a:lvl1pPr>
          </a:lstStyle>
          <a:p>
            <a:fld id="{B103E3E9-3B8C-284B-85C5-85B538318E8C}" type="slidenum">
              <a:rPr lang="nl-NL" smtClean="0"/>
              <a:pPr/>
              <a:t>‹nr.›</a:t>
            </a:fld>
            <a:endParaRPr lang="nl-NL"/>
          </a:p>
        </p:txBody>
      </p:sp>
    </p:spTree>
    <p:extLst>
      <p:ext uri="{BB962C8B-B14F-4D97-AF65-F5344CB8AC3E}">
        <p14:creationId xmlns:p14="http://schemas.microsoft.com/office/powerpoint/2010/main" xmlns="" val="1139729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RD:</a:t>
            </a:r>
            <a:r>
              <a:rPr lang="nl-NL" baseline="0" dirty="0" smtClean="0"/>
              <a:t> ronde 7 toegevoegd</a:t>
            </a:r>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8</a:t>
            </a:fld>
            <a:endParaRPr lang="nl-NL"/>
          </a:p>
        </p:txBody>
      </p:sp>
    </p:spTree>
    <p:extLst>
      <p:ext uri="{BB962C8B-B14F-4D97-AF65-F5344CB8AC3E}">
        <p14:creationId xmlns:p14="http://schemas.microsoft.com/office/powerpoint/2010/main" xmlns="" val="290262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Historie</a:t>
            </a:r>
            <a:r>
              <a:rPr lang="en-US" dirty="0" smtClean="0"/>
              <a:t> </a:t>
            </a:r>
            <a:r>
              <a:rPr lang="en-US" dirty="0" err="1" smtClean="0"/>
              <a:t>Maison</a:t>
            </a:r>
            <a:r>
              <a:rPr lang="en-US" dirty="0" smtClean="0"/>
              <a:t> van den Boer</a:t>
            </a:r>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20</a:t>
            </a:fld>
            <a:endParaRPr lang="nl-NL"/>
          </a:p>
        </p:txBody>
      </p:sp>
    </p:spTree>
    <p:extLst>
      <p:ext uri="{BB962C8B-B14F-4D97-AF65-F5344CB8AC3E}">
        <p14:creationId xmlns:p14="http://schemas.microsoft.com/office/powerpoint/2010/main" xmlns="" val="2407901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Natrium is een mineraal in ons lichaam en kan niet worden gemist.</a:t>
            </a:r>
          </a:p>
          <a:p>
            <a:endParaRPr lang="nl-NL" baseline="0" dirty="0" smtClean="0"/>
          </a:p>
          <a:p>
            <a:r>
              <a:rPr lang="nl-NL" baseline="0" dirty="0" smtClean="0"/>
              <a:t>Een belangrijke functies is het regelen van de vochtbalans. (Hoe meer natrium in ons lichaam voorkomt hoe meer vocht ons lichaam zal gaan bevatten. Daarom krijgen we dorst als we zout hebben gegeten).</a:t>
            </a:r>
          </a:p>
          <a:p>
            <a:endParaRPr lang="nl-NL" baseline="0" dirty="0" smtClean="0"/>
          </a:p>
          <a:p>
            <a:pPr>
              <a:buFontTx/>
              <a:buNone/>
            </a:pPr>
            <a:r>
              <a:rPr lang="nl-NL" baseline="0" dirty="0" smtClean="0"/>
              <a:t>Als de nieren normaal functioneren wordt bijna al het met voeding ingenomen natrium ook weer uitgeplast. De hoeveelheid natrium en daarmee de hoeveelheid water blijft daarmee constant.</a:t>
            </a:r>
          </a:p>
          <a:p>
            <a:pPr>
              <a:buFontTx/>
              <a:buNone/>
            </a:pPr>
            <a:r>
              <a:rPr lang="nl-NL" baseline="0" dirty="0" smtClean="0"/>
              <a:t> Als de nieren echter minder goed werken, blijft er te veel natrium in het lichaam achter. Het lichaam houdt dan meer vocht vast wat kan leiden tot oedeem </a:t>
            </a:r>
            <a:r>
              <a:rPr lang="nl-NL" b="0" baseline="0" dirty="0" smtClean="0"/>
              <a:t>(= vocht vasthouden)  </a:t>
            </a:r>
            <a:r>
              <a:rPr lang="nl-NL" baseline="0" dirty="0" smtClean="0"/>
              <a:t>dorst, hoge bloeddruk.</a:t>
            </a:r>
          </a:p>
          <a:p>
            <a:pPr>
              <a:buFontTx/>
              <a:buNone/>
            </a:pPr>
            <a:endParaRPr lang="nl-NL" baseline="0" dirty="0" smtClean="0"/>
          </a:p>
          <a:p>
            <a:pPr>
              <a:buFontTx/>
              <a:buNone/>
            </a:pPr>
            <a:r>
              <a:rPr lang="nl-NL" baseline="0" dirty="0" smtClean="0"/>
              <a:t>Een zoutbeperkt dieet kan verdere </a:t>
            </a:r>
            <a:r>
              <a:rPr lang="nl-NL" baseline="0" dirty="0" err="1" smtClean="0"/>
              <a:t>nierschade</a:t>
            </a:r>
            <a:r>
              <a:rPr lang="nl-NL" baseline="0" dirty="0" smtClean="0"/>
              <a:t> helpen beperken. Ook bepaalde bloeddruk verlagende medicijnen werken beter met een zoutbeperkt dieet.</a:t>
            </a:r>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solidFill>
                  <a:prstClr val="black"/>
                </a:solidFill>
              </a:rPr>
              <a:pPr/>
              <a:t>21</a:t>
            </a:fld>
            <a:endParaRPr lang="nl-NL">
              <a:solidFill>
                <a:prstClr val="black"/>
              </a:solidFill>
            </a:endParaRPr>
          </a:p>
        </p:txBody>
      </p:sp>
    </p:spTree>
    <p:extLst>
      <p:ext uri="{BB962C8B-B14F-4D97-AF65-F5344CB8AC3E}">
        <p14:creationId xmlns:p14="http://schemas.microsoft.com/office/powerpoint/2010/main" xmlns="" val="194405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22</a:t>
            </a:fld>
            <a:endParaRPr lang="nl-NL"/>
          </a:p>
        </p:txBody>
      </p:sp>
    </p:spTree>
    <p:extLst>
      <p:ext uri="{BB962C8B-B14F-4D97-AF65-F5344CB8AC3E}">
        <p14:creationId xmlns:p14="http://schemas.microsoft.com/office/powerpoint/2010/main" xmlns="" val="102778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23</a:t>
            </a:fld>
            <a:endParaRPr lang="nl-NL"/>
          </a:p>
        </p:txBody>
      </p:sp>
    </p:spTree>
    <p:extLst>
      <p:ext uri="{BB962C8B-B14F-4D97-AF65-F5344CB8AC3E}">
        <p14:creationId xmlns:p14="http://schemas.microsoft.com/office/powerpoint/2010/main" xmlns="" val="213334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Mogelijk</a:t>
            </a:r>
            <a:r>
              <a:rPr lang="nl-NL" baseline="0" dirty="0" smtClean="0"/>
              <a:t> u</a:t>
            </a:r>
            <a:r>
              <a:rPr lang="nl-NL" dirty="0" smtClean="0"/>
              <a:t>itleggen verkalking bloedvat wat dat is?</a:t>
            </a:r>
          </a:p>
          <a:p>
            <a:endParaRPr lang="nl-NL" dirty="0" smtClean="0"/>
          </a:p>
          <a:p>
            <a:r>
              <a:rPr lang="nl-NL" baseline="0" dirty="0" smtClean="0"/>
              <a:t>Dit kan: </a:t>
            </a:r>
            <a:br>
              <a:rPr lang="nl-NL" baseline="0" dirty="0" smtClean="0"/>
            </a:br>
            <a:r>
              <a:rPr lang="nl-NL" baseline="0" dirty="0" smtClean="0"/>
              <a:t>- botproblemen veroorzaken</a:t>
            </a:r>
          </a:p>
          <a:p>
            <a:r>
              <a:rPr lang="nl-NL" baseline="0" dirty="0" smtClean="0"/>
              <a:t>- het proces van bloedvatverkalking versnellen. </a:t>
            </a:r>
          </a:p>
          <a:p>
            <a:r>
              <a:rPr lang="nl-NL" baseline="0" dirty="0" smtClean="0"/>
              <a:t>- ophopingen van fosfaat veroorzaken onder de huid waardoor jeuk ontstaat.</a:t>
            </a:r>
          </a:p>
          <a:p>
            <a:endParaRPr lang="nl-NL" dirty="0" smtClean="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solidFill>
                  <a:prstClr val="black"/>
                </a:solidFill>
              </a:rPr>
              <a:pPr/>
              <a:t>24</a:t>
            </a:fld>
            <a:endParaRPr lang="nl-NL">
              <a:solidFill>
                <a:prstClr val="black"/>
              </a:solidFill>
            </a:endParaRPr>
          </a:p>
        </p:txBody>
      </p:sp>
    </p:spTree>
    <p:extLst>
      <p:ext uri="{BB962C8B-B14F-4D97-AF65-F5344CB8AC3E}">
        <p14:creationId xmlns:p14="http://schemas.microsoft.com/office/powerpoint/2010/main" xmlns="" val="493254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lnSpc>
                <a:spcPts val="3000"/>
              </a:lnSpc>
            </a:pPr>
            <a:r>
              <a:rPr lang="nl-NL" sz="1200" dirty="0" smtClean="0">
                <a:solidFill>
                  <a:schemeClr val="bg1">
                    <a:lumMod val="50000"/>
                  </a:schemeClr>
                </a:solidFill>
              </a:rPr>
              <a:t>Beker 		200 ml 	</a:t>
            </a:r>
          </a:p>
          <a:p>
            <a:pPr lvl="0">
              <a:lnSpc>
                <a:spcPts val="3000"/>
              </a:lnSpc>
            </a:pPr>
            <a:r>
              <a:rPr lang="nl-NL" sz="1200" dirty="0" smtClean="0">
                <a:solidFill>
                  <a:schemeClr val="bg1">
                    <a:lumMod val="50000"/>
                  </a:schemeClr>
                </a:solidFill>
              </a:rPr>
              <a:t>Theeglas 	175 ml 	</a:t>
            </a:r>
          </a:p>
          <a:p>
            <a:pPr lvl="0">
              <a:lnSpc>
                <a:spcPts val="3000"/>
              </a:lnSpc>
            </a:pPr>
            <a:r>
              <a:rPr lang="nl-NL" sz="1200" dirty="0" smtClean="0">
                <a:solidFill>
                  <a:schemeClr val="bg1">
                    <a:lumMod val="50000"/>
                  </a:schemeClr>
                </a:solidFill>
              </a:rPr>
              <a:t>Kopje 		150 ml 	</a:t>
            </a:r>
          </a:p>
          <a:p>
            <a:pPr lvl="0">
              <a:lnSpc>
                <a:spcPts val="3000"/>
              </a:lnSpc>
            </a:pPr>
            <a:r>
              <a:rPr lang="nl-NL" sz="1200" dirty="0" smtClean="0">
                <a:solidFill>
                  <a:schemeClr val="bg1">
                    <a:lumMod val="50000"/>
                  </a:schemeClr>
                </a:solidFill>
              </a:rPr>
              <a:t>Glas 		160 ml 	</a:t>
            </a:r>
          </a:p>
          <a:p>
            <a:pPr lvl="0">
              <a:lnSpc>
                <a:spcPts val="3000"/>
              </a:lnSpc>
            </a:pPr>
            <a:r>
              <a:rPr lang="nl-NL" sz="1200" dirty="0" smtClean="0">
                <a:solidFill>
                  <a:schemeClr val="bg1">
                    <a:lumMod val="50000"/>
                  </a:schemeClr>
                </a:solidFill>
              </a:rPr>
              <a:t>Schaaltje 	150 ml </a:t>
            </a:r>
          </a:p>
          <a:p>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25</a:t>
            </a:fld>
            <a:endParaRPr lang="nl-NL"/>
          </a:p>
        </p:txBody>
      </p:sp>
    </p:spTree>
    <p:extLst>
      <p:ext uri="{BB962C8B-B14F-4D97-AF65-F5344CB8AC3E}">
        <p14:creationId xmlns:p14="http://schemas.microsoft.com/office/powerpoint/2010/main" xmlns="" val="285934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smtClean="0"/>
              <a:t>Meneer J: </a:t>
            </a:r>
            <a:br>
              <a:rPr lang="nl-NL" baseline="0" dirty="0" smtClean="0"/>
            </a:br>
            <a:r>
              <a:rPr lang="nl-NL" baseline="0" dirty="0" smtClean="0"/>
              <a:t>indien fosfaatbinders: R 1,3,5 juist wel eiwitrijk (peulvruchten)</a:t>
            </a:r>
          </a:p>
          <a:p>
            <a:endParaRPr lang="nl-NL" baseline="0" dirty="0" smtClean="0"/>
          </a:p>
          <a:p>
            <a:r>
              <a:rPr lang="nl-NL" baseline="0" dirty="0" err="1" smtClean="0"/>
              <a:t>Patient</a:t>
            </a:r>
            <a:r>
              <a:rPr lang="nl-NL" baseline="0" dirty="0" smtClean="0"/>
              <a:t> A:</a:t>
            </a:r>
          </a:p>
          <a:p>
            <a:r>
              <a:rPr lang="nl-NL" baseline="0" dirty="0" smtClean="0"/>
              <a:t>Koffie zonder meter = alarmbel. Koffie met kaliummeter kan wel gewoon. Een alternatief is een half kopje geven.</a:t>
            </a:r>
          </a:p>
          <a:p>
            <a:r>
              <a:rPr lang="nl-NL" baseline="0" dirty="0" smtClean="0"/>
              <a:t>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26</a:t>
            </a:fld>
            <a:endParaRPr lang="nl-NL"/>
          </a:p>
        </p:txBody>
      </p:sp>
    </p:spTree>
    <p:extLst>
      <p:ext uri="{BB962C8B-B14F-4D97-AF65-F5344CB8AC3E}">
        <p14:creationId xmlns:p14="http://schemas.microsoft.com/office/powerpoint/2010/main" xmlns="" val="148668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RD: 7 aan</a:t>
            </a:r>
            <a:r>
              <a:rPr lang="nl-NL" baseline="0" dirty="0" smtClean="0"/>
              <a:t> toegevoegd</a:t>
            </a:r>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11</a:t>
            </a:fld>
            <a:endParaRPr lang="nl-NL"/>
          </a:p>
        </p:txBody>
      </p:sp>
    </p:spTree>
    <p:extLst>
      <p:ext uri="{BB962C8B-B14F-4D97-AF65-F5344CB8AC3E}">
        <p14:creationId xmlns:p14="http://schemas.microsoft.com/office/powerpoint/2010/main" xmlns="" val="412244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13</a:t>
            </a:fld>
            <a:endParaRPr lang="nl-NL"/>
          </a:p>
        </p:txBody>
      </p:sp>
    </p:spTree>
    <p:extLst>
      <p:ext uri="{BB962C8B-B14F-4D97-AF65-F5344CB8AC3E}">
        <p14:creationId xmlns:p14="http://schemas.microsoft.com/office/powerpoint/2010/main" xmlns="" val="184197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14</a:t>
            </a:fld>
            <a:endParaRPr lang="nl-NL"/>
          </a:p>
        </p:txBody>
      </p:sp>
    </p:spTree>
    <p:extLst>
      <p:ext uri="{BB962C8B-B14F-4D97-AF65-F5344CB8AC3E}">
        <p14:creationId xmlns:p14="http://schemas.microsoft.com/office/powerpoint/2010/main" xmlns="" val="296905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15</a:t>
            </a:fld>
            <a:endParaRPr lang="nl-NL"/>
          </a:p>
        </p:txBody>
      </p:sp>
    </p:spTree>
    <p:extLst>
      <p:ext uri="{BB962C8B-B14F-4D97-AF65-F5344CB8AC3E}">
        <p14:creationId xmlns:p14="http://schemas.microsoft.com/office/powerpoint/2010/main" xmlns="" val="28800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16</a:t>
            </a:fld>
            <a:endParaRPr lang="nl-NL"/>
          </a:p>
        </p:txBody>
      </p:sp>
    </p:spTree>
    <p:extLst>
      <p:ext uri="{BB962C8B-B14F-4D97-AF65-F5344CB8AC3E}">
        <p14:creationId xmlns:p14="http://schemas.microsoft.com/office/powerpoint/2010/main" xmlns="" val="186744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dirty="0" smtClean="0"/>
              <a:t>Uitleg folder geven+ getallen</a:t>
            </a:r>
          </a:p>
          <a:p>
            <a:r>
              <a:rPr lang="nl-NL" dirty="0" smtClean="0"/>
              <a:t>Hoe kan een </a:t>
            </a:r>
            <a:r>
              <a:rPr lang="nl-NL" dirty="0" err="1" smtClean="0"/>
              <a:t>patient</a:t>
            </a:r>
            <a:r>
              <a:rPr lang="nl-NL" dirty="0" smtClean="0"/>
              <a:t> dit gebruiken</a:t>
            </a:r>
          </a:p>
          <a:p>
            <a:endParaRPr lang="nl-NL"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nl-NL" altLang="nl-NL" sz="2800" dirty="0" smtClean="0">
                <a:solidFill>
                  <a:schemeClr val="bg1">
                    <a:lumMod val="50000"/>
                  </a:schemeClr>
                </a:solidFill>
              </a:rPr>
              <a:t>o.a.</a:t>
            </a:r>
          </a:p>
          <a:p>
            <a:pPr marL="0" marR="0" lvl="1" indent="0" algn="l" defTabSz="457200" rtl="0" eaLnBrk="1" fontAlgn="auto" latinLnBrk="0" hangingPunct="1">
              <a:lnSpc>
                <a:spcPct val="100000"/>
              </a:lnSpc>
              <a:spcBef>
                <a:spcPts val="0"/>
              </a:spcBef>
              <a:spcAft>
                <a:spcPts val="0"/>
              </a:spcAft>
              <a:buClrTx/>
              <a:buSzTx/>
              <a:buFontTx/>
              <a:buNone/>
              <a:tabLst/>
              <a:defRPr/>
            </a:pPr>
            <a:r>
              <a:rPr lang="nl-NL" altLang="nl-NL" sz="2800" dirty="0" smtClean="0">
                <a:solidFill>
                  <a:schemeClr val="bg1">
                    <a:lumMod val="50000"/>
                  </a:schemeClr>
                </a:solidFill>
              </a:rPr>
              <a:t>-  wel 6x</a:t>
            </a:r>
            <a:r>
              <a:rPr lang="nl-NL" altLang="nl-NL" sz="2800" baseline="0" dirty="0" smtClean="0">
                <a:solidFill>
                  <a:schemeClr val="bg1">
                    <a:lumMod val="50000"/>
                  </a:schemeClr>
                </a:solidFill>
              </a:rPr>
              <a:t> per dag 3 gerechtjes laten </a:t>
            </a:r>
            <a:r>
              <a:rPr lang="nl-NL" altLang="nl-NL" sz="2800" baseline="0" dirty="0" err="1" smtClean="0">
                <a:solidFill>
                  <a:schemeClr val="bg1">
                    <a:lumMod val="50000"/>
                  </a:schemeClr>
                </a:solidFill>
              </a:rPr>
              <a:t>keizen</a:t>
            </a:r>
            <a:r>
              <a:rPr lang="nl-NL" altLang="nl-NL" sz="2800" baseline="0" dirty="0" smtClean="0">
                <a:solidFill>
                  <a:schemeClr val="bg1">
                    <a:lumMod val="50000"/>
                  </a:schemeClr>
                </a:solidFill>
              </a:rPr>
              <a:t> net als MDL/standaard cyclus</a:t>
            </a:r>
          </a:p>
          <a:p>
            <a:pPr marL="0" marR="0" lvl="1" indent="0" algn="l" defTabSz="457200" rtl="0" eaLnBrk="1" fontAlgn="auto" latinLnBrk="0" hangingPunct="1">
              <a:lnSpc>
                <a:spcPct val="100000"/>
              </a:lnSpc>
              <a:spcBef>
                <a:spcPts val="0"/>
              </a:spcBef>
              <a:spcAft>
                <a:spcPts val="0"/>
              </a:spcAft>
              <a:buClrTx/>
              <a:buSzTx/>
              <a:buFontTx/>
              <a:buNone/>
              <a:tabLst/>
              <a:defRPr/>
            </a:pPr>
            <a:r>
              <a:rPr lang="nl-NL" altLang="nl-NL" sz="2800" dirty="0" smtClean="0">
                <a:solidFill>
                  <a:schemeClr val="bg1">
                    <a:lumMod val="50000"/>
                  </a:schemeClr>
                </a:solidFill>
              </a:rPr>
              <a:t>-verschil twee cycli uitleggen</a:t>
            </a:r>
          </a:p>
          <a:p>
            <a:pPr marL="0" marR="0" lvl="1" indent="0" algn="l" defTabSz="457200" rtl="0" eaLnBrk="1" fontAlgn="auto" latinLnBrk="0" hangingPunct="1">
              <a:lnSpc>
                <a:spcPct val="100000"/>
              </a:lnSpc>
              <a:spcBef>
                <a:spcPts val="0"/>
              </a:spcBef>
              <a:spcAft>
                <a:spcPts val="0"/>
              </a:spcAft>
              <a:buClrTx/>
              <a:buSzTx/>
              <a:buFontTx/>
              <a:buNone/>
              <a:tabLst/>
              <a:defRPr/>
            </a:pPr>
            <a:endParaRPr lang="nl-NL" altLang="nl-NL" sz="2800" dirty="0" smtClean="0">
              <a:solidFill>
                <a:schemeClr val="bg1">
                  <a:lumMod val="50000"/>
                </a:schemeClr>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nl-NL" altLang="nl-NL" sz="2800" dirty="0" smtClean="0">
                <a:solidFill>
                  <a:schemeClr val="bg1">
                    <a:lumMod val="50000"/>
                  </a:schemeClr>
                </a:solidFill>
              </a:rPr>
              <a:t>-let op: </a:t>
            </a:r>
            <a:r>
              <a:rPr lang="nl-NL" altLang="nl-NL" sz="2800" dirty="0" err="1" smtClean="0">
                <a:solidFill>
                  <a:schemeClr val="bg1">
                    <a:lumMod val="50000"/>
                  </a:schemeClr>
                </a:solidFill>
              </a:rPr>
              <a:t>patienten</a:t>
            </a:r>
            <a:r>
              <a:rPr lang="nl-NL" altLang="nl-NL" sz="2800" dirty="0" smtClean="0">
                <a:solidFill>
                  <a:schemeClr val="bg1">
                    <a:lumMod val="50000"/>
                  </a:schemeClr>
                </a:solidFill>
              </a:rPr>
              <a:t> kunnen door elkaar liggen,</a:t>
            </a:r>
            <a:r>
              <a:rPr lang="nl-NL" altLang="nl-NL" sz="2800" baseline="0" dirty="0" smtClean="0">
                <a:solidFill>
                  <a:schemeClr val="bg1">
                    <a:lumMod val="50000"/>
                  </a:schemeClr>
                </a:solidFill>
              </a:rPr>
              <a:t> de een heeft andere cyclus dan de ander  </a:t>
            </a:r>
            <a:br>
              <a:rPr lang="nl-NL" altLang="nl-NL" sz="2800" baseline="0" dirty="0" smtClean="0">
                <a:solidFill>
                  <a:schemeClr val="bg1">
                    <a:lumMod val="50000"/>
                  </a:schemeClr>
                </a:solidFill>
              </a:rPr>
            </a:br>
            <a:r>
              <a:rPr lang="nl-NL" altLang="nl-NL" sz="2800" baseline="0" dirty="0" smtClean="0">
                <a:solidFill>
                  <a:schemeClr val="bg1">
                    <a:lumMod val="50000"/>
                  </a:schemeClr>
                </a:solidFill>
              </a:rPr>
              <a:t>+ hoe zie je dit verschil/hoe weet je dat?</a:t>
            </a:r>
            <a:endParaRPr lang="nl-NL" altLang="nl-NL" sz="2800" dirty="0" smtClean="0">
              <a:solidFill>
                <a:schemeClr val="bg1">
                  <a:lumMod val="50000"/>
                </a:schemeClr>
              </a:solidFill>
            </a:endParaRPr>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17</a:t>
            </a:fld>
            <a:endParaRPr lang="nl-NL"/>
          </a:p>
        </p:txBody>
      </p:sp>
    </p:spTree>
    <p:extLst>
      <p:ext uri="{BB962C8B-B14F-4D97-AF65-F5344CB8AC3E}">
        <p14:creationId xmlns:p14="http://schemas.microsoft.com/office/powerpoint/2010/main" xmlns="" val="421889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Hoe kan een patiënt dit gebruiken</a:t>
            </a:r>
          </a:p>
          <a:p>
            <a:pPr marL="0" marR="0" lvl="1" indent="0" algn="l" defTabSz="457200" rtl="0" eaLnBrk="1" fontAlgn="auto" latinLnBrk="0" hangingPunct="1">
              <a:lnSpc>
                <a:spcPct val="100000"/>
              </a:lnSpc>
              <a:spcBef>
                <a:spcPts val="0"/>
              </a:spcBef>
              <a:spcAft>
                <a:spcPts val="0"/>
              </a:spcAft>
              <a:buClrTx/>
              <a:buSzTx/>
              <a:buFontTx/>
              <a:buNone/>
              <a:tabLst/>
              <a:defRPr/>
            </a:pPr>
            <a:endParaRPr lang="nl-NL" altLang="nl-NL" sz="2800" dirty="0" smtClean="0">
              <a:solidFill>
                <a:schemeClr val="bg1">
                  <a:lumMod val="50000"/>
                </a:schemeClr>
              </a:solidFill>
            </a:endParaRPr>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18</a:t>
            </a:fld>
            <a:endParaRPr lang="nl-NL"/>
          </a:p>
        </p:txBody>
      </p:sp>
    </p:spTree>
    <p:extLst>
      <p:ext uri="{BB962C8B-B14F-4D97-AF65-F5344CB8AC3E}">
        <p14:creationId xmlns:p14="http://schemas.microsoft.com/office/powerpoint/2010/main" xmlns="" val="118832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Historie</a:t>
            </a:r>
            <a:r>
              <a:rPr lang="en-US" dirty="0" smtClean="0"/>
              <a:t> </a:t>
            </a:r>
            <a:r>
              <a:rPr lang="en-US" dirty="0" err="1" smtClean="0"/>
              <a:t>Maison</a:t>
            </a:r>
            <a:r>
              <a:rPr lang="en-US" dirty="0" smtClean="0"/>
              <a:t> van den Boer</a:t>
            </a:r>
            <a:endParaRPr lang="nl-NL" dirty="0"/>
          </a:p>
        </p:txBody>
      </p:sp>
      <p:sp>
        <p:nvSpPr>
          <p:cNvPr id="4" name="Tijdelijke aanduiding voor dianummer 3"/>
          <p:cNvSpPr>
            <a:spLocks noGrp="1"/>
          </p:cNvSpPr>
          <p:nvPr>
            <p:ph type="sldNum" sz="quarter" idx="10"/>
          </p:nvPr>
        </p:nvSpPr>
        <p:spPr/>
        <p:txBody>
          <a:bodyPr/>
          <a:lstStyle/>
          <a:p>
            <a:fld id="{B103E3E9-3B8C-284B-85C5-85B538318E8C}" type="slidenum">
              <a:rPr lang="nl-NL" smtClean="0"/>
              <a:pPr/>
              <a:t>19</a:t>
            </a:fld>
            <a:endParaRPr lang="nl-NL"/>
          </a:p>
        </p:txBody>
      </p:sp>
    </p:spTree>
    <p:extLst>
      <p:ext uri="{BB962C8B-B14F-4D97-AF65-F5344CB8AC3E}">
        <p14:creationId xmlns:p14="http://schemas.microsoft.com/office/powerpoint/2010/main" xmlns="" val="633161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307122" y="1160783"/>
            <a:ext cx="7432337" cy="1558839"/>
          </a:xfrm>
        </p:spPr>
        <p:txBody>
          <a:bodyPr lIns="0" tIns="0" rIns="0" bIns="0" anchor="t" anchorCtr="0">
            <a:noAutofit/>
          </a:bodyPr>
          <a:lstStyle>
            <a:lvl1pPr algn="l">
              <a:lnSpc>
                <a:spcPts val="6000"/>
              </a:lnSpc>
              <a:defRPr sz="6000" b="1" i="0">
                <a:solidFill>
                  <a:schemeClr val="tx2"/>
                </a:solidFill>
                <a:latin typeface="Arial"/>
                <a:cs typeface="Arial"/>
              </a:defRPr>
            </a:lvl1pPr>
          </a:lstStyle>
          <a:p>
            <a:r>
              <a:rPr lang="nl-NL" dirty="0" smtClean="0"/>
              <a:t>titel	 van </a:t>
            </a:r>
            <a:br>
              <a:rPr lang="nl-NL" dirty="0" smtClean="0"/>
            </a:br>
            <a:r>
              <a:rPr lang="nl-NL" dirty="0" smtClean="0"/>
              <a:t>presentatie</a:t>
            </a:r>
            <a:endParaRPr lang="nl-NL" dirty="0"/>
          </a:p>
        </p:txBody>
      </p:sp>
      <p:sp>
        <p:nvSpPr>
          <p:cNvPr id="3" name="Subtitel 2"/>
          <p:cNvSpPr>
            <a:spLocks noGrp="1"/>
          </p:cNvSpPr>
          <p:nvPr>
            <p:ph type="subTitle" idx="1" hasCustomPrompt="1"/>
          </p:nvPr>
        </p:nvSpPr>
        <p:spPr>
          <a:xfrm>
            <a:off x="1307121" y="2678653"/>
            <a:ext cx="7432338" cy="1607197"/>
          </a:xfrm>
        </p:spPr>
        <p:txBody>
          <a:bodyPr lIns="0" tIns="0" rIns="0" bIns="0">
            <a:noAutofit/>
          </a:bodyPr>
          <a:lstStyle>
            <a:lvl1pPr marL="0" indent="0" algn="l">
              <a:lnSpc>
                <a:spcPts val="6000"/>
              </a:lnSpc>
              <a:spcBef>
                <a:spcPts val="0"/>
              </a:spcBef>
              <a:buNone/>
              <a:defRPr sz="600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een bijpassende ondertitel</a:t>
            </a:r>
            <a:endParaRPr lang="nl-NL" dirty="0"/>
          </a:p>
        </p:txBody>
      </p:sp>
      <p:sp>
        <p:nvSpPr>
          <p:cNvPr id="8" name="Tijdelijke aanduiding voor tekst 7"/>
          <p:cNvSpPr>
            <a:spLocks noGrp="1"/>
          </p:cNvSpPr>
          <p:nvPr>
            <p:ph type="body" sz="quarter" idx="10" hasCustomPrompt="1"/>
          </p:nvPr>
        </p:nvSpPr>
        <p:spPr>
          <a:xfrm>
            <a:off x="1307121" y="4285850"/>
            <a:ext cx="7432337" cy="862558"/>
          </a:xfrm>
        </p:spPr>
        <p:txBody>
          <a:bodyPr wrap="none" lIns="0" tIns="0" rIns="0" bIns="0">
            <a:noAutofit/>
          </a:bodyPr>
          <a:lstStyle>
            <a:lvl1pPr marL="0" indent="0">
              <a:lnSpc>
                <a:spcPts val="2500"/>
              </a:lnSpc>
              <a:spcBef>
                <a:spcPts val="0"/>
              </a:spcBef>
              <a:buNone/>
              <a:defRPr sz="2500" baseline="0">
                <a:solidFill>
                  <a:schemeClr val="accent1"/>
                </a:solidFill>
                <a:latin typeface="Arial"/>
                <a:cs typeface="Arial"/>
              </a:defRPr>
            </a:lvl1pPr>
          </a:lstStyle>
          <a:p>
            <a:pPr lvl="0"/>
            <a:r>
              <a:rPr lang="nl-NL" dirty="0" smtClean="0"/>
              <a:t>Auteur</a:t>
            </a:r>
            <a:br>
              <a:rPr lang="nl-NL" dirty="0" smtClean="0"/>
            </a:br>
            <a:r>
              <a:rPr lang="nl-NL" dirty="0" smtClean="0"/>
              <a:t>1 juni 2015</a:t>
            </a:r>
          </a:p>
        </p:txBody>
      </p:sp>
    </p:spTree>
    <p:extLst>
      <p:ext uri="{BB962C8B-B14F-4D97-AF65-F5344CB8AC3E}">
        <p14:creationId xmlns:p14="http://schemas.microsoft.com/office/powerpoint/2010/main" xmlns="" val="256589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5937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10080" y="778407"/>
            <a:ext cx="7976720" cy="1188094"/>
          </a:xfrm>
        </p:spPr>
        <p:txBody>
          <a:bodyPr lIns="0" tIns="0" rIns="0" bIns="0" anchor="t" anchorCtr="0">
            <a:noAutofit/>
          </a:bodyPr>
          <a:lstStyle>
            <a:lvl1pPr algn="l">
              <a:defRPr sz="2500" b="1" i="0">
                <a:solidFill>
                  <a:schemeClr val="tx2"/>
                </a:solidFill>
                <a:latin typeface="Arial"/>
                <a:cs typeface="Arial"/>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710080" y="1918704"/>
            <a:ext cx="7976719" cy="3755469"/>
          </a:xfrm>
        </p:spPr>
        <p:txBody>
          <a:bodyPr lIns="0" tIns="0" rIns="0" bIns="0" anchor="t" anchorCtr="0">
            <a:noAutofit/>
          </a:bodyPr>
          <a:lstStyle>
            <a:lvl1pPr marL="0" indent="0">
              <a:lnSpc>
                <a:spcPts val="2500"/>
              </a:lnSpc>
              <a:spcBef>
                <a:spcPts val="0"/>
              </a:spcBef>
              <a:buFontTx/>
              <a:buNone/>
              <a:defRPr sz="2000">
                <a:solidFill>
                  <a:schemeClr val="tx1"/>
                </a:solidFill>
                <a:latin typeface="Arial"/>
                <a:cs typeface="Arial"/>
              </a:defRPr>
            </a:lvl1pPr>
            <a:lvl2pPr marL="360000" indent="-360000">
              <a:lnSpc>
                <a:spcPts val="2500"/>
              </a:lnSpc>
              <a:spcBef>
                <a:spcPts val="0"/>
              </a:spcBef>
              <a:buClrTx/>
              <a:buFont typeface="Arial"/>
              <a:buChar char="•"/>
              <a:defRPr sz="2000">
                <a:solidFill>
                  <a:schemeClr val="tx1"/>
                </a:solidFill>
                <a:latin typeface="Arial"/>
                <a:cs typeface="Arial"/>
              </a:defRPr>
            </a:lvl2pPr>
            <a:lvl3pPr marL="720000" indent="-360000">
              <a:lnSpc>
                <a:spcPts val="2500"/>
              </a:lnSpc>
              <a:spcBef>
                <a:spcPts val="0"/>
              </a:spcBef>
              <a:buFont typeface="Arial"/>
              <a:buChar char="•"/>
              <a:defRPr sz="2000">
                <a:solidFill>
                  <a:schemeClr val="tx1"/>
                </a:solidFill>
                <a:latin typeface="Arial"/>
                <a:cs typeface="Arial"/>
              </a:defRPr>
            </a:lvl3pPr>
            <a:lvl4pPr marL="1080000" indent="-360000">
              <a:lnSpc>
                <a:spcPts val="2500"/>
              </a:lnSpc>
              <a:spcBef>
                <a:spcPts val="0"/>
              </a:spcBef>
              <a:buFont typeface="Arial"/>
              <a:buChar char="•"/>
              <a:defRPr sz="2000">
                <a:solidFill>
                  <a:schemeClr val="tx1"/>
                </a:solidFill>
                <a:latin typeface="Arial"/>
                <a:cs typeface="Arial"/>
              </a:defRPr>
            </a:lvl4pPr>
            <a:lvl5pPr marL="1440000" indent="-360000">
              <a:lnSpc>
                <a:spcPts val="2500"/>
              </a:lnSpc>
              <a:spcBef>
                <a:spcPts val="0"/>
              </a:spcBef>
              <a:buFont typeface="Arial"/>
              <a:buChar char="•"/>
              <a:defRPr sz="2000">
                <a:solidFill>
                  <a:schemeClr val="tx1"/>
                </a:solidFill>
                <a:latin typeface="Arial"/>
                <a:cs typeface="Aria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jdelijke aanduiding voor dianummer 5"/>
          <p:cNvSpPr>
            <a:spLocks noGrp="1"/>
          </p:cNvSpPr>
          <p:nvPr>
            <p:ph type="sldNum" sz="quarter" idx="12"/>
          </p:nvPr>
        </p:nvSpPr>
        <p:spPr>
          <a:xfrm>
            <a:off x="1" y="6063377"/>
            <a:ext cx="628148" cy="427911"/>
          </a:xfrm>
        </p:spPr>
        <p:txBody>
          <a:bodyPr lIns="0" tIns="0" rIns="0" bIns="0" anchor="ctr" anchorCtr="0"/>
          <a:lstStyle>
            <a:lvl1pPr algn="r">
              <a:defRPr sz="2000" b="1" i="0">
                <a:solidFill>
                  <a:schemeClr val="accent1"/>
                </a:solidFill>
                <a:latin typeface="Arial"/>
                <a:cs typeface="Arial"/>
              </a:defRPr>
            </a:lvl1pPr>
          </a:lstStyle>
          <a:p>
            <a:fld id="{1D575ABE-78FA-734D-87F9-CA4FE7A0E5C7}" type="slidenum">
              <a:rPr lang="nl-NL" smtClean="0"/>
              <a:pPr/>
              <a:t>‹nr.›</a:t>
            </a:fld>
            <a:endParaRPr lang="nl-NL" dirty="0"/>
          </a:p>
        </p:txBody>
      </p:sp>
      <p:sp>
        <p:nvSpPr>
          <p:cNvPr id="7" name="Tijdelijke aanduiding voor voettekst 4"/>
          <p:cNvSpPr>
            <a:spLocks noGrp="1"/>
          </p:cNvSpPr>
          <p:nvPr>
            <p:ph type="ftr" sz="quarter" idx="11"/>
          </p:nvPr>
        </p:nvSpPr>
        <p:spPr>
          <a:xfrm>
            <a:off x="710080" y="6063377"/>
            <a:ext cx="6213209" cy="427911"/>
          </a:xfrm>
        </p:spPr>
        <p:txBody>
          <a:bodyPr lIns="0" tIns="0" rIns="0" bIns="0" anchor="ctr" anchorCtr="0"/>
          <a:lstStyle>
            <a:lvl1pPr algn="l">
              <a:defRPr sz="2000">
                <a:solidFill>
                  <a:schemeClr val="accent1"/>
                </a:solidFill>
                <a:latin typeface="Arial"/>
                <a:cs typeface="Arial"/>
              </a:defRPr>
            </a:lvl1pPr>
          </a:lstStyle>
          <a:p>
            <a:r>
              <a:rPr lang="nl-NL" dirty="0" smtClean="0"/>
              <a:t>voetregel</a:t>
            </a:r>
            <a:endParaRPr lang="nl-NL" dirty="0"/>
          </a:p>
        </p:txBody>
      </p:sp>
    </p:spTree>
    <p:extLst>
      <p:ext uri="{BB962C8B-B14F-4D97-AF65-F5344CB8AC3E}">
        <p14:creationId xmlns:p14="http://schemas.microsoft.com/office/powerpoint/2010/main" xmlns="" val="40497839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met bee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8" name="Tijdelijke aanduiding voor voettekst 4"/>
          <p:cNvSpPr>
            <a:spLocks noGrp="1"/>
          </p:cNvSpPr>
          <p:nvPr>
            <p:ph type="ftr" sz="quarter" idx="11"/>
          </p:nvPr>
        </p:nvSpPr>
        <p:spPr>
          <a:xfrm>
            <a:off x="710080" y="6063377"/>
            <a:ext cx="6213209" cy="427911"/>
          </a:xfrm>
        </p:spPr>
        <p:txBody>
          <a:bodyPr lIns="0" tIns="0" rIns="0" bIns="0" anchor="ctr" anchorCtr="0"/>
          <a:lstStyle>
            <a:lvl1pPr algn="l">
              <a:defRPr sz="2000">
                <a:solidFill>
                  <a:schemeClr val="accent1"/>
                </a:solidFill>
                <a:latin typeface="Arial"/>
                <a:cs typeface="Arial"/>
              </a:defRPr>
            </a:lvl1pPr>
          </a:lstStyle>
          <a:p>
            <a:r>
              <a:rPr lang="nl-NL" dirty="0" smtClean="0"/>
              <a:t>voetregel</a:t>
            </a:r>
            <a:endParaRPr lang="nl-NL" dirty="0"/>
          </a:p>
        </p:txBody>
      </p:sp>
      <p:sp>
        <p:nvSpPr>
          <p:cNvPr id="9" name="Tijdelijke aanduiding voor dianummer 5"/>
          <p:cNvSpPr>
            <a:spLocks noGrp="1"/>
          </p:cNvSpPr>
          <p:nvPr>
            <p:ph type="sldNum" sz="quarter" idx="12"/>
          </p:nvPr>
        </p:nvSpPr>
        <p:spPr>
          <a:xfrm>
            <a:off x="1" y="6063377"/>
            <a:ext cx="628148" cy="427911"/>
          </a:xfrm>
        </p:spPr>
        <p:txBody>
          <a:bodyPr lIns="0" tIns="0" rIns="0" bIns="0" anchor="ctr" anchorCtr="0"/>
          <a:lstStyle>
            <a:lvl1pPr algn="r">
              <a:defRPr sz="2000" b="1" i="0">
                <a:solidFill>
                  <a:schemeClr val="accent1"/>
                </a:solidFill>
                <a:latin typeface="Arial"/>
                <a:cs typeface="Arial"/>
              </a:defRPr>
            </a:lvl1pPr>
          </a:lstStyle>
          <a:p>
            <a:fld id="{1D575ABE-78FA-734D-87F9-CA4FE7A0E5C7}" type="slidenum">
              <a:rPr lang="nl-NL" smtClean="0"/>
              <a:pPr/>
              <a:t>‹nr.›</a:t>
            </a:fld>
            <a:endParaRPr lang="nl-NL" dirty="0"/>
          </a:p>
        </p:txBody>
      </p:sp>
      <p:sp>
        <p:nvSpPr>
          <p:cNvPr id="10" name="Titel 1"/>
          <p:cNvSpPr>
            <a:spLocks noGrp="1"/>
          </p:cNvSpPr>
          <p:nvPr>
            <p:ph type="title"/>
          </p:nvPr>
        </p:nvSpPr>
        <p:spPr>
          <a:xfrm>
            <a:off x="4656492" y="778407"/>
            <a:ext cx="4030307" cy="1188094"/>
          </a:xfrm>
        </p:spPr>
        <p:txBody>
          <a:bodyPr lIns="0" tIns="0" rIns="0" bIns="0" anchor="t" anchorCtr="0">
            <a:noAutofit/>
          </a:bodyPr>
          <a:lstStyle>
            <a:lvl1pPr algn="l">
              <a:defRPr sz="2500" b="1" i="0">
                <a:solidFill>
                  <a:schemeClr val="tx2"/>
                </a:solidFill>
                <a:latin typeface="Arial"/>
                <a:cs typeface="Arial"/>
              </a:defRPr>
            </a:lvl1pPr>
          </a:lstStyle>
          <a:p>
            <a:r>
              <a:rPr lang="nl-NL" smtClean="0"/>
              <a:t>Klik om de stijl te bewerken</a:t>
            </a:r>
            <a:endParaRPr lang="nl-NL" dirty="0"/>
          </a:p>
        </p:txBody>
      </p:sp>
      <p:sp>
        <p:nvSpPr>
          <p:cNvPr id="11" name="Tijdelijke aanduiding voor inhoud 2"/>
          <p:cNvSpPr>
            <a:spLocks noGrp="1"/>
          </p:cNvSpPr>
          <p:nvPr>
            <p:ph idx="13"/>
          </p:nvPr>
        </p:nvSpPr>
        <p:spPr>
          <a:xfrm>
            <a:off x="4656493" y="1918705"/>
            <a:ext cx="4030306" cy="3762298"/>
          </a:xfrm>
        </p:spPr>
        <p:txBody>
          <a:bodyPr lIns="0" tIns="0" rIns="0" bIns="0" anchor="t" anchorCtr="0">
            <a:noAutofit/>
          </a:bodyPr>
          <a:lstStyle>
            <a:lvl1pPr marL="0" indent="0">
              <a:lnSpc>
                <a:spcPts val="2500"/>
              </a:lnSpc>
              <a:spcBef>
                <a:spcPts val="0"/>
              </a:spcBef>
              <a:buFontTx/>
              <a:buNone/>
              <a:defRPr sz="2000">
                <a:solidFill>
                  <a:schemeClr val="tx1"/>
                </a:solidFill>
                <a:latin typeface="Arial"/>
                <a:cs typeface="Arial"/>
              </a:defRPr>
            </a:lvl1pPr>
            <a:lvl2pPr marL="360000" indent="-360000">
              <a:lnSpc>
                <a:spcPts val="2500"/>
              </a:lnSpc>
              <a:spcBef>
                <a:spcPts val="0"/>
              </a:spcBef>
              <a:buClrTx/>
              <a:buFont typeface="Arial"/>
              <a:buChar char="•"/>
              <a:defRPr sz="2000">
                <a:solidFill>
                  <a:schemeClr val="tx1"/>
                </a:solidFill>
                <a:latin typeface="Arial"/>
                <a:cs typeface="Arial"/>
              </a:defRPr>
            </a:lvl2pPr>
            <a:lvl3pPr marL="720000" indent="-360000">
              <a:lnSpc>
                <a:spcPts val="2500"/>
              </a:lnSpc>
              <a:spcBef>
                <a:spcPts val="0"/>
              </a:spcBef>
              <a:buFont typeface="Arial"/>
              <a:buChar char="•"/>
              <a:defRPr sz="2000">
                <a:solidFill>
                  <a:schemeClr val="tx1"/>
                </a:solidFill>
                <a:latin typeface="Arial"/>
                <a:cs typeface="Arial"/>
              </a:defRPr>
            </a:lvl3pPr>
            <a:lvl4pPr marL="1080000" indent="-360000">
              <a:lnSpc>
                <a:spcPts val="2500"/>
              </a:lnSpc>
              <a:spcBef>
                <a:spcPts val="0"/>
              </a:spcBef>
              <a:buFont typeface="Arial"/>
              <a:buChar char="•"/>
              <a:defRPr sz="2000">
                <a:solidFill>
                  <a:schemeClr val="tx1"/>
                </a:solidFill>
                <a:latin typeface="Arial"/>
                <a:cs typeface="Arial"/>
              </a:defRPr>
            </a:lvl4pPr>
            <a:lvl5pPr marL="1440000" indent="-360000">
              <a:lnSpc>
                <a:spcPts val="2500"/>
              </a:lnSpc>
              <a:spcBef>
                <a:spcPts val="0"/>
              </a:spcBef>
              <a:buFont typeface="Arial"/>
              <a:buChar char="•"/>
              <a:defRPr sz="2000">
                <a:solidFill>
                  <a:schemeClr val="tx1"/>
                </a:solidFill>
                <a:latin typeface="Arial"/>
                <a:cs typeface="Aria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2" name="Tijdelijke aanduiding voor afbeelding 2"/>
          <p:cNvSpPr>
            <a:spLocks noGrp="1"/>
          </p:cNvSpPr>
          <p:nvPr>
            <p:ph type="pic" idx="14" hasCustomPrompt="1"/>
          </p:nvPr>
        </p:nvSpPr>
        <p:spPr>
          <a:xfrm>
            <a:off x="710081" y="778407"/>
            <a:ext cx="3741581" cy="4902596"/>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Sleep de afbeelding in dit vak of klik op het pictogram als u een afbeelding wilt toevoegen</a:t>
            </a:r>
          </a:p>
        </p:txBody>
      </p:sp>
    </p:spTree>
    <p:extLst>
      <p:ext uri="{BB962C8B-B14F-4D97-AF65-F5344CB8AC3E}">
        <p14:creationId xmlns:p14="http://schemas.microsoft.com/office/powerpoint/2010/main" xmlns="" val="177642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dia">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307122" y="1276860"/>
            <a:ext cx="7432337" cy="1133470"/>
          </a:xfrm>
        </p:spPr>
        <p:txBody>
          <a:bodyPr lIns="0" tIns="0" rIns="0" bIns="0" anchor="t" anchorCtr="0">
            <a:noAutofit/>
          </a:bodyPr>
          <a:lstStyle>
            <a:lvl1pPr algn="l">
              <a:lnSpc>
                <a:spcPts val="4500"/>
              </a:lnSpc>
              <a:defRPr sz="4500" b="1" i="0">
                <a:solidFill>
                  <a:schemeClr val="bg2"/>
                </a:solidFill>
                <a:latin typeface="Arial"/>
                <a:cs typeface="Arial"/>
              </a:defRPr>
            </a:lvl1pPr>
          </a:lstStyle>
          <a:p>
            <a:r>
              <a:rPr lang="nl-NL" dirty="0" smtClean="0"/>
              <a:t>onderwerp van</a:t>
            </a:r>
            <a:br>
              <a:rPr lang="nl-NL" dirty="0" smtClean="0"/>
            </a:br>
            <a:r>
              <a:rPr lang="nl-NL" dirty="0" smtClean="0"/>
              <a:t>het hoofdstuk</a:t>
            </a:r>
            <a:endParaRPr lang="nl-NL" dirty="0"/>
          </a:p>
        </p:txBody>
      </p:sp>
      <p:sp>
        <p:nvSpPr>
          <p:cNvPr id="8" name="Subtitel 2"/>
          <p:cNvSpPr>
            <a:spLocks noGrp="1"/>
          </p:cNvSpPr>
          <p:nvPr>
            <p:ph type="subTitle" idx="1" hasCustomPrompt="1"/>
          </p:nvPr>
        </p:nvSpPr>
        <p:spPr>
          <a:xfrm>
            <a:off x="1307121" y="2412362"/>
            <a:ext cx="7432338" cy="1411395"/>
          </a:xfrm>
        </p:spPr>
        <p:txBody>
          <a:bodyPr lIns="0" tIns="0" rIns="0" bIns="0">
            <a:noAutofit/>
          </a:bodyPr>
          <a:lstStyle>
            <a:lvl1pPr marL="0" indent="0" algn="l">
              <a:lnSpc>
                <a:spcPts val="4500"/>
              </a:lnSpc>
              <a:spcBef>
                <a:spcPts val="0"/>
              </a:spcBef>
              <a:buNone/>
              <a:defRPr sz="45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een unieke subtitel</a:t>
            </a:r>
            <a:endParaRPr lang="nl-NL" dirty="0"/>
          </a:p>
        </p:txBody>
      </p:sp>
    </p:spTree>
    <p:extLst>
      <p:ext uri="{BB962C8B-B14F-4D97-AF65-F5344CB8AC3E}">
        <p14:creationId xmlns:p14="http://schemas.microsoft.com/office/powerpoint/2010/main" xmlns="" val="269787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dia met foto">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2" name="Afbeelding 1" descr="ffc_hoofdstuk_wit.png"/>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itel 1"/>
          <p:cNvSpPr>
            <a:spLocks noGrp="1"/>
          </p:cNvSpPr>
          <p:nvPr>
            <p:ph type="ctrTitle" hasCustomPrompt="1"/>
          </p:nvPr>
        </p:nvSpPr>
        <p:spPr>
          <a:xfrm>
            <a:off x="1307122" y="1276860"/>
            <a:ext cx="7432337" cy="1133470"/>
          </a:xfrm>
        </p:spPr>
        <p:txBody>
          <a:bodyPr lIns="0" tIns="0" rIns="0" bIns="0" anchor="t" anchorCtr="0">
            <a:noAutofit/>
          </a:bodyPr>
          <a:lstStyle>
            <a:lvl1pPr algn="l">
              <a:lnSpc>
                <a:spcPts val="4500"/>
              </a:lnSpc>
              <a:defRPr sz="4500" b="1" i="0">
                <a:solidFill>
                  <a:schemeClr val="bg1"/>
                </a:solidFill>
                <a:latin typeface="Arial"/>
                <a:cs typeface="Arial"/>
              </a:defRPr>
            </a:lvl1pPr>
          </a:lstStyle>
          <a:p>
            <a:r>
              <a:rPr lang="nl-NL" dirty="0" smtClean="0"/>
              <a:t>onderwerp van</a:t>
            </a:r>
            <a:br>
              <a:rPr lang="nl-NL" dirty="0" smtClean="0"/>
            </a:br>
            <a:r>
              <a:rPr lang="nl-NL" dirty="0" smtClean="0"/>
              <a:t>het hoofdstuk</a:t>
            </a:r>
            <a:endParaRPr lang="nl-NL" dirty="0"/>
          </a:p>
        </p:txBody>
      </p:sp>
      <p:sp>
        <p:nvSpPr>
          <p:cNvPr id="8" name="Subtitel 2"/>
          <p:cNvSpPr>
            <a:spLocks noGrp="1"/>
          </p:cNvSpPr>
          <p:nvPr>
            <p:ph type="subTitle" idx="1" hasCustomPrompt="1"/>
          </p:nvPr>
        </p:nvSpPr>
        <p:spPr>
          <a:xfrm>
            <a:off x="1307121" y="2412362"/>
            <a:ext cx="7432338" cy="1411395"/>
          </a:xfrm>
        </p:spPr>
        <p:txBody>
          <a:bodyPr lIns="0" tIns="0" rIns="0" bIns="0">
            <a:noAutofit/>
          </a:bodyPr>
          <a:lstStyle>
            <a:lvl1pPr marL="0" indent="0" algn="l">
              <a:lnSpc>
                <a:spcPts val="4500"/>
              </a:lnSpc>
              <a:spcBef>
                <a:spcPts val="0"/>
              </a:spcBef>
              <a:buNone/>
              <a:defRPr sz="45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een unieke subtitel</a:t>
            </a:r>
            <a:endParaRPr lang="nl-NL" dirty="0"/>
          </a:p>
        </p:txBody>
      </p:sp>
    </p:spTree>
    <p:extLst>
      <p:ext uri="{BB962C8B-B14F-4D97-AF65-F5344CB8AC3E}">
        <p14:creationId xmlns:p14="http://schemas.microsoft.com/office/powerpoint/2010/main" xmlns="" val="270521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brochure">
    <p:bg>
      <p:bgPr>
        <a:blipFill rotWithShape="1">
          <a:blip r:embed="rId2" cstate="screen"/>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1987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uzedia 01">
    <p:bg>
      <p:bgPr>
        <a:blipFill rotWithShape="1">
          <a:blip r:embed="rId2" cstate="screen"/>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3502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uzedia 02">
    <p:bg>
      <p:bgPr>
        <a:blipFill rotWithShape="1">
          <a:blip r:embed="rId2" cstate="screen"/>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7446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dia">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307122" y="1276860"/>
            <a:ext cx="7432337" cy="568778"/>
          </a:xfrm>
        </p:spPr>
        <p:txBody>
          <a:bodyPr lIns="0" tIns="0" rIns="0" bIns="0" anchor="t" anchorCtr="0">
            <a:noAutofit/>
          </a:bodyPr>
          <a:lstStyle>
            <a:lvl1pPr algn="l">
              <a:lnSpc>
                <a:spcPts val="4500"/>
              </a:lnSpc>
              <a:defRPr sz="4500" b="1" i="0">
                <a:solidFill>
                  <a:schemeClr val="tx2"/>
                </a:solidFill>
                <a:latin typeface="Arial"/>
                <a:cs typeface="Arial"/>
              </a:defRPr>
            </a:lvl1pPr>
          </a:lstStyle>
          <a:p>
            <a:r>
              <a:rPr lang="nl-NL" dirty="0" smtClean="0"/>
              <a:t>dank voor</a:t>
            </a:r>
            <a:br>
              <a:rPr lang="nl-NL" dirty="0" smtClean="0"/>
            </a:br>
            <a:endParaRPr lang="nl-NL" dirty="0"/>
          </a:p>
        </p:txBody>
      </p:sp>
      <p:sp>
        <p:nvSpPr>
          <p:cNvPr id="8" name="Subtitel 2"/>
          <p:cNvSpPr>
            <a:spLocks noGrp="1"/>
          </p:cNvSpPr>
          <p:nvPr>
            <p:ph type="subTitle" idx="1" hasCustomPrompt="1"/>
          </p:nvPr>
        </p:nvSpPr>
        <p:spPr>
          <a:xfrm>
            <a:off x="1307121" y="1845638"/>
            <a:ext cx="7432338" cy="571519"/>
          </a:xfrm>
        </p:spPr>
        <p:txBody>
          <a:bodyPr lIns="0" tIns="0" rIns="0" bIns="0">
            <a:noAutofit/>
          </a:bodyPr>
          <a:lstStyle>
            <a:lvl1pPr marL="0" indent="0" algn="l">
              <a:lnSpc>
                <a:spcPts val="4500"/>
              </a:lnSpc>
              <a:spcBef>
                <a:spcPts val="0"/>
              </a:spcBef>
              <a:buNone/>
              <a:defRPr sz="4500">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uw aandacht</a:t>
            </a:r>
            <a:endParaRPr lang="nl-NL" dirty="0"/>
          </a:p>
        </p:txBody>
      </p:sp>
    </p:spTree>
    <p:extLst>
      <p:ext uri="{BB962C8B-B14F-4D97-AF65-F5344CB8AC3E}">
        <p14:creationId xmlns:p14="http://schemas.microsoft.com/office/powerpoint/2010/main" xmlns="" val="300890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t>1 juni 2015</a:t>
            </a: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voetregel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75ABE-78FA-734D-87F9-CA4FE7A0E5C7}" type="slidenum">
              <a:rPr lang="nl-NL" smtClean="0"/>
              <a:pPr/>
              <a:t>‹nr.›</a:t>
            </a:fld>
            <a:endParaRPr lang="nl-NL"/>
          </a:p>
        </p:txBody>
      </p:sp>
    </p:spTree>
    <p:extLst>
      <p:ext uri="{BB962C8B-B14F-4D97-AF65-F5344CB8AC3E}">
        <p14:creationId xmlns:p14="http://schemas.microsoft.com/office/powerpoint/2010/main" xmlns="" val="89393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3" r:id="rId5"/>
    <p:sldLayoutId id="2147483660" r:id="rId6"/>
    <p:sldLayoutId id="2147483657" r:id="rId7"/>
    <p:sldLayoutId id="2147483661" r:id="rId8"/>
    <p:sldLayoutId id="2147483662" r:id="rId9"/>
    <p:sldLayoutId id="2147483664" r:id="rId10"/>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7.jpe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37.jpeg"/><Relationship Id="rId7"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37.jpeg"/><Relationship Id="rId7"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nl/url?sa=i&amp;rct=j&amp;q=&amp;esrc=s&amp;frm=1&amp;source=images&amp;cd=&amp;cad=rja&amp;uact=8&amp;ved=0CAcQjRw&amp;url=http://www.ad.nl/ad/nl/4565/Buitenland/photoalbum/detail/3733399/545708/18/Ziekenhuiseten-verschilt-van-land-tot-land.dhtml&amp;ei=BoPwVNfdOMSCPcn1gNAI&amp;bvm=bv.87269000,d.ZWU&amp;psig=AFQjCNHpZJfP3CduauB8xZnzEfHKPjbuQw&amp;ust=1425134699676160"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Afbeeldingsresultaat voor maasstad ziekenhuis"/>
          <p:cNvSpPr>
            <a:spLocks noChangeAspect="1" noChangeArrowheads="1"/>
          </p:cNvSpPr>
          <p:nvPr/>
        </p:nvSpPr>
        <p:spPr bwMode="auto">
          <a:xfrm>
            <a:off x="-3175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maasstad ziekenhuis"/>
          <p:cNvSpPr>
            <a:spLocks noChangeAspect="1" noChangeArrowheads="1"/>
          </p:cNvSpPr>
          <p:nvPr/>
        </p:nvSpPr>
        <p:spPr bwMode="auto">
          <a:xfrm>
            <a:off x="120649" y="15874"/>
            <a:ext cx="3039993" cy="3039993"/>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 name="Afbeelding 2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5541" y="960366"/>
            <a:ext cx="5715000" cy="2247900"/>
          </a:xfrm>
          <a:prstGeom prst="rect">
            <a:avLst/>
          </a:prstGeom>
        </p:spPr>
      </p:pic>
      <p:pic>
        <p:nvPicPr>
          <p:cNvPr id="31" name="Afbeelding 3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24996" y="1427092"/>
            <a:ext cx="2857500" cy="1628775"/>
          </a:xfrm>
          <a:prstGeom prst="rect">
            <a:avLst/>
          </a:prstGeom>
        </p:spPr>
      </p:pic>
      <p:sp>
        <p:nvSpPr>
          <p:cNvPr id="1024" name="Tekstvak 1023"/>
          <p:cNvSpPr txBox="1"/>
          <p:nvPr/>
        </p:nvSpPr>
        <p:spPr>
          <a:xfrm>
            <a:off x="2230582" y="4336473"/>
            <a:ext cx="4641273" cy="1569660"/>
          </a:xfrm>
          <a:prstGeom prst="rect">
            <a:avLst/>
          </a:prstGeom>
          <a:noFill/>
        </p:spPr>
        <p:txBody>
          <a:bodyPr wrap="square" rtlCol="0">
            <a:spAutoFit/>
          </a:bodyPr>
          <a:lstStyle/>
          <a:p>
            <a:r>
              <a:rPr lang="nl-NL" sz="2400" b="1" dirty="0" smtClean="0">
                <a:solidFill>
                  <a:srgbClr val="FF0000"/>
                </a:solidFill>
              </a:rPr>
              <a:t>13 januari 2017 Nieuwegein</a:t>
            </a:r>
          </a:p>
          <a:p>
            <a:r>
              <a:rPr lang="nl-NL" sz="2400" b="1" dirty="0" smtClean="0">
                <a:solidFill>
                  <a:schemeClr val="accent1">
                    <a:lumMod val="50000"/>
                  </a:schemeClr>
                </a:solidFill>
              </a:rPr>
              <a:t>Helen Faasse</a:t>
            </a:r>
          </a:p>
          <a:p>
            <a:r>
              <a:rPr lang="nl-NL" sz="2400" b="1" dirty="0" smtClean="0">
                <a:solidFill>
                  <a:schemeClr val="accent1">
                    <a:lumMod val="50000"/>
                  </a:schemeClr>
                </a:solidFill>
              </a:rPr>
              <a:t>Directeur Klantrelaties-Diëtiste</a:t>
            </a:r>
          </a:p>
          <a:p>
            <a:endParaRPr lang="nl-NL" sz="2400" b="1" dirty="0">
              <a:solidFill>
                <a:schemeClr val="accent1">
                  <a:lumMod val="50000"/>
                </a:schemeClr>
              </a:solidFill>
            </a:endParaRPr>
          </a:p>
        </p:txBody>
      </p:sp>
    </p:spTree>
    <p:extLst>
      <p:ext uri="{BB962C8B-B14F-4D97-AF65-F5344CB8AC3E}">
        <p14:creationId xmlns:p14="http://schemas.microsoft.com/office/powerpoint/2010/main" xmlns="" val="3531376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710080" y="778407"/>
            <a:ext cx="7976720" cy="426938"/>
          </a:xfrm>
        </p:spPr>
        <p:txBody>
          <a:bodyPr/>
          <a:lstStyle/>
          <a:p>
            <a:r>
              <a:rPr lang="nl-NL" sz="3000" dirty="0" smtClean="0">
                <a:solidFill>
                  <a:srgbClr val="00B0F0"/>
                </a:solidFill>
              </a:rPr>
              <a:t>Onderzoekscasus. De verdieping.</a:t>
            </a:r>
            <a:endParaRPr lang="nl-NL" sz="3000" dirty="0">
              <a:solidFill>
                <a:srgbClr val="00B0F0"/>
              </a:solidFill>
            </a:endParaRPr>
          </a:p>
        </p:txBody>
      </p:sp>
      <p:sp>
        <p:nvSpPr>
          <p:cNvPr id="7" name="Tekstvak 6"/>
          <p:cNvSpPr txBox="1"/>
          <p:nvPr/>
        </p:nvSpPr>
        <p:spPr>
          <a:xfrm>
            <a:off x="692437" y="1667015"/>
            <a:ext cx="5357506" cy="5016758"/>
          </a:xfrm>
          <a:prstGeom prst="rect">
            <a:avLst/>
          </a:prstGeom>
          <a:noFill/>
        </p:spPr>
        <p:txBody>
          <a:bodyPr wrap="square" rtlCol="0">
            <a:spAutoFit/>
          </a:bodyPr>
          <a:lstStyle/>
          <a:p>
            <a:r>
              <a:rPr lang="nl-NL" sz="2000" dirty="0" smtClean="0">
                <a:latin typeface="Arial" pitchFamily="34" charset="0"/>
                <a:cs typeface="Arial" pitchFamily="34" charset="0"/>
              </a:rPr>
              <a:t>Uit wetenschappelijke studies is gebleken wat </a:t>
            </a:r>
          </a:p>
          <a:p>
            <a:r>
              <a:rPr lang="nl-NL" sz="2000" dirty="0" smtClean="0">
                <a:latin typeface="Arial" pitchFamily="34" charset="0"/>
                <a:cs typeface="Arial" pitchFamily="34" charset="0"/>
              </a:rPr>
              <a:t>de gevolgen zijn van ondervoeding (25-40% van de patiënten is ondervoed bij ziekenhuisopname):</a:t>
            </a:r>
          </a:p>
          <a:p>
            <a:endParaRPr lang="nl-NL" sz="2000" dirty="0" smtClean="0">
              <a:latin typeface="Arial" pitchFamily="34" charset="0"/>
              <a:cs typeface="Arial" pitchFamily="34" charset="0"/>
            </a:endParaRPr>
          </a:p>
          <a:p>
            <a:r>
              <a:rPr lang="nl-NL" sz="2000" dirty="0" smtClean="0">
                <a:latin typeface="Arial" pitchFamily="34" charset="0"/>
                <a:cs typeface="Arial" pitchFamily="34" charset="0"/>
              </a:rPr>
              <a:t>	Lagere kwaliteit van leven</a:t>
            </a:r>
          </a:p>
          <a:p>
            <a:r>
              <a:rPr lang="nl-NL" sz="2000" dirty="0" smtClean="0">
                <a:latin typeface="Arial" pitchFamily="34" charset="0"/>
                <a:cs typeface="Arial" pitchFamily="34" charset="0"/>
              </a:rPr>
              <a:t>	Meer complicaties: infecties, antibiotica-	gebruik, wondgenezing, </a:t>
            </a:r>
            <a:r>
              <a:rPr lang="nl-NL" sz="2000" dirty="0" err="1" smtClean="0">
                <a:latin typeface="Arial" pitchFamily="34" charset="0"/>
                <a:cs typeface="Arial" pitchFamily="34" charset="0"/>
              </a:rPr>
              <a:t>decubitus</a:t>
            </a:r>
            <a:endParaRPr lang="nl-NL" sz="2000" dirty="0" smtClean="0">
              <a:latin typeface="Arial" pitchFamily="34" charset="0"/>
              <a:cs typeface="Arial" pitchFamily="34" charset="0"/>
            </a:endParaRPr>
          </a:p>
          <a:p>
            <a:r>
              <a:rPr lang="nl-NL" sz="2000" dirty="0" smtClean="0">
                <a:latin typeface="Arial" pitchFamily="34" charset="0"/>
                <a:cs typeface="Arial" pitchFamily="34" charset="0"/>
              </a:rPr>
              <a:t>	Hogere behandelkosten</a:t>
            </a:r>
          </a:p>
          <a:p>
            <a:r>
              <a:rPr lang="nl-NL" sz="2000" dirty="0" smtClean="0">
                <a:latin typeface="Arial" pitchFamily="34" charset="0"/>
                <a:cs typeface="Arial" pitchFamily="34" charset="0"/>
              </a:rPr>
              <a:t>	Langere opnameduur</a:t>
            </a:r>
          </a:p>
          <a:p>
            <a:endParaRPr lang="nl-NL" sz="2000" dirty="0" smtClean="0">
              <a:latin typeface="Arial" pitchFamily="34" charset="0"/>
              <a:cs typeface="Arial" pitchFamily="34" charset="0"/>
            </a:endParaRPr>
          </a:p>
          <a:p>
            <a:r>
              <a:rPr lang="nl-NL" sz="2000" b="1" dirty="0" smtClean="0">
                <a:solidFill>
                  <a:srgbClr val="00B0F0"/>
                </a:solidFill>
                <a:latin typeface="Arial" pitchFamily="34" charset="0"/>
                <a:cs typeface="Arial" pitchFamily="34" charset="0"/>
              </a:rPr>
              <a:t>Hypothese: </a:t>
            </a:r>
          </a:p>
          <a:p>
            <a:r>
              <a:rPr lang="nl-NL" sz="2000" dirty="0" smtClean="0">
                <a:latin typeface="Arial" pitchFamily="34" charset="0"/>
                <a:cs typeface="Arial" pitchFamily="34" charset="0"/>
              </a:rPr>
              <a:t>FoodforCare leidt tot een verbetering van eiwit- en energie-inname en daarmee tot een verbetering van de voedingstoestand en klinische uitkomstmaten</a:t>
            </a:r>
            <a:endParaRPr lang="nl-NL" sz="2000" dirty="0">
              <a:latin typeface="Arial" pitchFamily="34" charset="0"/>
              <a:cs typeface="Arial" pitchFamily="34" charset="0"/>
            </a:endParaRPr>
          </a:p>
        </p:txBody>
      </p:sp>
      <p:pic>
        <p:nvPicPr>
          <p:cNvPr id="8194" name="Picture 2"/>
          <p:cNvPicPr>
            <a:picLocks noChangeAspect="1" noChangeArrowheads="1"/>
          </p:cNvPicPr>
          <p:nvPr/>
        </p:nvPicPr>
        <p:blipFill>
          <a:blip r:embed="rId2"/>
          <a:srcRect/>
          <a:stretch>
            <a:fillRect/>
          </a:stretch>
        </p:blipFill>
        <p:spPr bwMode="auto">
          <a:xfrm>
            <a:off x="6049943" y="2439267"/>
            <a:ext cx="2939877" cy="2427201"/>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screen"/>
          <a:srcRect/>
          <a:stretch>
            <a:fillRect/>
          </a:stretch>
        </p:blipFill>
        <p:spPr bwMode="auto">
          <a:xfrm>
            <a:off x="989320" y="3302081"/>
            <a:ext cx="148963" cy="209227"/>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screen"/>
          <a:srcRect/>
          <a:stretch>
            <a:fillRect/>
          </a:stretch>
        </p:blipFill>
        <p:spPr bwMode="auto">
          <a:xfrm>
            <a:off x="997068" y="3609465"/>
            <a:ext cx="148963" cy="209227"/>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screen"/>
          <a:srcRect/>
          <a:stretch>
            <a:fillRect/>
          </a:stretch>
        </p:blipFill>
        <p:spPr bwMode="auto">
          <a:xfrm>
            <a:off x="997070" y="4226821"/>
            <a:ext cx="148963" cy="209227"/>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screen"/>
          <a:srcRect/>
          <a:stretch>
            <a:fillRect/>
          </a:stretch>
        </p:blipFill>
        <p:spPr bwMode="auto">
          <a:xfrm>
            <a:off x="1004818" y="4534205"/>
            <a:ext cx="148963" cy="209227"/>
          </a:xfrm>
          <a:prstGeom prst="rect">
            <a:avLst/>
          </a:prstGeom>
          <a:noFill/>
          <a:ln w="9525">
            <a:noFill/>
            <a:miter lim="800000"/>
            <a:headEnd/>
            <a:tailEnd/>
          </a:ln>
          <a:effectLst/>
        </p:spPr>
      </p:pic>
      <p:sp>
        <p:nvSpPr>
          <p:cNvPr id="13" name="Tekstvak 12"/>
          <p:cNvSpPr txBox="1"/>
          <p:nvPr/>
        </p:nvSpPr>
        <p:spPr>
          <a:xfrm>
            <a:off x="6214819" y="1674607"/>
            <a:ext cx="2929181" cy="615553"/>
          </a:xfrm>
          <a:prstGeom prst="rect">
            <a:avLst/>
          </a:prstGeom>
          <a:noFill/>
        </p:spPr>
        <p:txBody>
          <a:bodyPr wrap="square" rtlCol="0">
            <a:spAutoFit/>
          </a:bodyPr>
          <a:lstStyle/>
          <a:p>
            <a:r>
              <a:rPr lang="nl-NL" b="1" dirty="0" smtClean="0">
                <a:solidFill>
                  <a:srgbClr val="9E4D6A"/>
                </a:solidFill>
                <a:latin typeface="Arial" pitchFamily="34" charset="0"/>
                <a:cs typeface="Arial" pitchFamily="34" charset="0"/>
              </a:rPr>
              <a:t>Gevolgen ondervoeding</a:t>
            </a:r>
          </a:p>
          <a:p>
            <a:r>
              <a:rPr lang="nl-NL" sz="1600" i="1" dirty="0" smtClean="0">
                <a:latin typeface="Arial" pitchFamily="34" charset="0"/>
                <a:cs typeface="Arial" pitchFamily="34" charset="0"/>
              </a:rPr>
              <a:t>[</a:t>
            </a:r>
            <a:r>
              <a:rPr lang="nl-NL" sz="1600" i="1" dirty="0" err="1" smtClean="0">
                <a:latin typeface="Arial" pitchFamily="34" charset="0"/>
                <a:cs typeface="Arial" pitchFamily="34" charset="0"/>
              </a:rPr>
              <a:t>Stratton</a:t>
            </a:r>
            <a:r>
              <a:rPr lang="nl-NL" sz="1600" i="1" dirty="0" smtClean="0">
                <a:latin typeface="Arial" pitchFamily="34" charset="0"/>
                <a:cs typeface="Arial" pitchFamily="34" charset="0"/>
              </a:rPr>
              <a:t> 2003]</a:t>
            </a:r>
            <a:endParaRPr lang="nl-NL" dirty="0">
              <a:latin typeface="Arial" pitchFamily="34" charset="0"/>
              <a:cs typeface="Arial" pitchFamily="34" charset="0"/>
            </a:endParaRPr>
          </a:p>
        </p:txBody>
      </p:sp>
      <p:cxnSp>
        <p:nvCxnSpPr>
          <p:cNvPr id="15" name="Rechte verbindingslijn 14"/>
          <p:cNvCxnSpPr/>
          <p:nvPr/>
        </p:nvCxnSpPr>
        <p:spPr>
          <a:xfrm rot="5400000">
            <a:off x="3655741" y="4098797"/>
            <a:ext cx="4865524" cy="196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502087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627682" y="1495581"/>
            <a:ext cx="7234234" cy="4093428"/>
          </a:xfrm>
          <a:prstGeom prst="rect">
            <a:avLst/>
          </a:prstGeom>
          <a:noFill/>
        </p:spPr>
        <p:txBody>
          <a:bodyPr wrap="square" rtlCol="0">
            <a:spAutoFit/>
          </a:bodyPr>
          <a:lstStyle/>
          <a:p>
            <a:r>
              <a:rPr lang="nl-NL" sz="2000" dirty="0" smtClean="0">
                <a:latin typeface="Arial" pitchFamily="34" charset="0"/>
                <a:cs typeface="Arial" pitchFamily="34" charset="0"/>
              </a:rPr>
              <a:t>Het </a:t>
            </a:r>
            <a:r>
              <a:rPr lang="nl-NL" sz="2000" dirty="0" err="1" smtClean="0">
                <a:latin typeface="Arial" pitchFamily="34" charset="0"/>
                <a:cs typeface="Arial" pitchFamily="34" charset="0"/>
              </a:rPr>
              <a:t>FoodforCare</a:t>
            </a:r>
            <a:r>
              <a:rPr lang="nl-NL" sz="2000" dirty="0" smtClean="0">
                <a:latin typeface="Arial" pitchFamily="34" charset="0"/>
                <a:cs typeface="Arial" pitchFamily="34" charset="0"/>
              </a:rPr>
              <a:t>-assortiment bestaat uit een 14-daagse cyclus. Met andere woorden: iedere patiënt krijgt gedurende deze 14 dagen elke dag op 6/7 eetmomenten een keuze uit 2 tot 4 verschillende gerechten. </a:t>
            </a:r>
          </a:p>
          <a:p>
            <a:r>
              <a:rPr lang="nl-NL" sz="2000" b="1" dirty="0" smtClean="0">
                <a:solidFill>
                  <a:srgbClr val="DD6CA7"/>
                </a:solidFill>
                <a:latin typeface="Arial" pitchFamily="34" charset="0"/>
                <a:cs typeface="Arial" pitchFamily="34" charset="0"/>
              </a:rPr>
              <a:t>Lekker klein en behapbaar.</a:t>
            </a:r>
          </a:p>
          <a:p>
            <a:endParaRPr lang="nl-NL" sz="2000" dirty="0" smtClean="0">
              <a:latin typeface="Arial" pitchFamily="34" charset="0"/>
              <a:cs typeface="Arial" pitchFamily="34" charset="0"/>
            </a:endParaRPr>
          </a:p>
          <a:p>
            <a:r>
              <a:rPr lang="nl-NL" sz="2000" b="1" dirty="0" smtClean="0">
                <a:latin typeface="Arial" pitchFamily="34" charset="0"/>
                <a:cs typeface="Arial" pitchFamily="34" charset="0"/>
              </a:rPr>
              <a:t>	Diëten </a:t>
            </a:r>
          </a:p>
          <a:p>
            <a:r>
              <a:rPr lang="nl-NL" sz="2000" b="1" dirty="0">
                <a:latin typeface="Arial" pitchFamily="34" charset="0"/>
                <a:cs typeface="Arial" pitchFamily="34" charset="0"/>
              </a:rPr>
              <a:t>	</a:t>
            </a:r>
            <a:r>
              <a:rPr lang="nl-NL" sz="2000" b="1" dirty="0" smtClean="0">
                <a:latin typeface="Arial" pitchFamily="34" charset="0"/>
                <a:cs typeface="Arial" pitchFamily="34" charset="0"/>
              </a:rPr>
              <a:t>	</a:t>
            </a:r>
            <a:r>
              <a:rPr lang="nl-NL" sz="2000" dirty="0" smtClean="0">
                <a:latin typeface="Arial" pitchFamily="34" charset="0"/>
                <a:cs typeface="Arial" pitchFamily="34" charset="0"/>
              </a:rPr>
              <a:t>Een greep uit onze diëten:</a:t>
            </a:r>
            <a:endParaRPr lang="nl-NL" sz="2000" b="1" dirty="0" smtClean="0">
              <a:latin typeface="Arial" pitchFamily="34" charset="0"/>
              <a:cs typeface="Arial" pitchFamily="34" charset="0"/>
            </a:endParaRPr>
          </a:p>
          <a:p>
            <a:r>
              <a:rPr lang="nl-NL" sz="2000" b="1" dirty="0" smtClean="0">
                <a:latin typeface="Arial" pitchFamily="34" charset="0"/>
                <a:cs typeface="Arial" pitchFamily="34" charset="0"/>
              </a:rPr>
              <a:t>		</a:t>
            </a:r>
            <a:r>
              <a:rPr lang="nl-NL" sz="2000" dirty="0" smtClean="0">
                <a:latin typeface="Arial" pitchFamily="34" charset="0"/>
                <a:cs typeface="Arial" pitchFamily="34" charset="0"/>
              </a:rPr>
              <a:t>-</a:t>
            </a:r>
            <a:r>
              <a:rPr lang="nl-NL" sz="2000" b="1" dirty="0" smtClean="0">
                <a:latin typeface="Arial" pitchFamily="34" charset="0"/>
                <a:cs typeface="Arial" pitchFamily="34" charset="0"/>
              </a:rPr>
              <a:t> </a:t>
            </a:r>
            <a:r>
              <a:rPr lang="nl-NL" sz="2000" dirty="0" smtClean="0">
                <a:latin typeface="Arial" pitchFamily="34" charset="0"/>
                <a:cs typeface="Arial" pitchFamily="34" charset="0"/>
              </a:rPr>
              <a:t>Natrium/Kalium beperkt</a:t>
            </a:r>
          </a:p>
          <a:p>
            <a:r>
              <a:rPr lang="nl-NL" sz="2000" dirty="0">
                <a:latin typeface="Arial" pitchFamily="34" charset="0"/>
                <a:cs typeface="Arial" pitchFamily="34" charset="0"/>
              </a:rPr>
              <a:t>	</a:t>
            </a:r>
            <a:r>
              <a:rPr lang="nl-NL" sz="2000" dirty="0" smtClean="0">
                <a:latin typeface="Arial" pitchFamily="34" charset="0"/>
                <a:cs typeface="Arial" pitchFamily="34" charset="0"/>
              </a:rPr>
              <a:t>	- Eiwitbeperkt/verrijkt</a:t>
            </a:r>
          </a:p>
          <a:p>
            <a:r>
              <a:rPr lang="nl-NL" sz="2000" dirty="0" smtClean="0">
                <a:latin typeface="Arial" pitchFamily="34" charset="0"/>
                <a:cs typeface="Arial" pitchFamily="34" charset="0"/>
              </a:rPr>
              <a:t>		- Glutenvrij 	</a:t>
            </a:r>
          </a:p>
          <a:p>
            <a:r>
              <a:rPr lang="nl-NL" sz="2000" dirty="0">
                <a:latin typeface="Arial" pitchFamily="34" charset="0"/>
                <a:cs typeface="Arial" pitchFamily="34" charset="0"/>
              </a:rPr>
              <a:t>	</a:t>
            </a:r>
            <a:r>
              <a:rPr lang="nl-NL" sz="2000" dirty="0" smtClean="0">
                <a:latin typeface="Arial" pitchFamily="34" charset="0"/>
                <a:cs typeface="Arial" pitchFamily="34" charset="0"/>
              </a:rPr>
              <a:t>	- Lactosevrij	</a:t>
            </a:r>
          </a:p>
          <a:p>
            <a:r>
              <a:rPr lang="nl-NL" sz="2000" dirty="0">
                <a:latin typeface="Arial" pitchFamily="34" charset="0"/>
                <a:cs typeface="Arial" pitchFamily="34" charset="0"/>
              </a:rPr>
              <a:t>	</a:t>
            </a:r>
            <a:r>
              <a:rPr lang="nl-NL" sz="2000" dirty="0" smtClean="0">
                <a:latin typeface="Arial" pitchFamily="34" charset="0"/>
                <a:cs typeface="Arial" pitchFamily="34" charset="0"/>
              </a:rPr>
              <a:t>	</a:t>
            </a:r>
            <a:endParaRPr lang="nl-NL" sz="2000" b="1" dirty="0">
              <a:latin typeface="Arial" pitchFamily="34" charset="0"/>
              <a:cs typeface="Arial" pitchFamily="34" charset="0"/>
            </a:endParaRPr>
          </a:p>
        </p:txBody>
      </p:sp>
      <p:pic>
        <p:nvPicPr>
          <p:cNvPr id="10" name="Picture 2"/>
          <p:cNvPicPr>
            <a:picLocks noChangeAspect="1" noChangeArrowheads="1"/>
          </p:cNvPicPr>
          <p:nvPr/>
        </p:nvPicPr>
        <p:blipFill>
          <a:blip r:embed="rId3" cstate="screen"/>
          <a:srcRect/>
          <a:stretch>
            <a:fillRect/>
          </a:stretch>
        </p:blipFill>
        <p:spPr bwMode="auto">
          <a:xfrm>
            <a:off x="963904" y="3448355"/>
            <a:ext cx="120977" cy="169919"/>
          </a:xfrm>
          <a:prstGeom prst="rect">
            <a:avLst/>
          </a:prstGeom>
          <a:noFill/>
          <a:ln w="9525">
            <a:noFill/>
            <a:miter lim="800000"/>
            <a:headEnd/>
            <a:tailEnd/>
          </a:ln>
          <a:effectLst/>
        </p:spPr>
      </p:pic>
      <p:sp>
        <p:nvSpPr>
          <p:cNvPr id="15" name="Titel 1"/>
          <p:cNvSpPr txBox="1">
            <a:spLocks/>
          </p:cNvSpPr>
          <p:nvPr/>
        </p:nvSpPr>
        <p:spPr>
          <a:xfrm>
            <a:off x="627682" y="479667"/>
            <a:ext cx="7976720" cy="11880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4000" b="1" dirty="0" smtClean="0">
                <a:solidFill>
                  <a:srgbClr val="8B3857"/>
                </a:solidFill>
                <a:latin typeface="Arial" panose="020B0604020202020204" pitchFamily="34" charset="0"/>
                <a:cs typeface="Arial" panose="020B0604020202020204" pitchFamily="34" charset="0"/>
              </a:rPr>
              <a:t>Assortiment</a:t>
            </a:r>
            <a:endParaRPr lang="nl-NL" sz="4000" b="1" dirty="0">
              <a:solidFill>
                <a:srgbClr val="8B3857"/>
              </a:solidFill>
              <a:latin typeface="Arial" panose="020B0604020202020204" pitchFamily="34" charset="0"/>
              <a:cs typeface="Arial" panose="020B0604020202020204" pitchFamily="34" charset="0"/>
            </a:endParaRPr>
          </a:p>
        </p:txBody>
      </p:sp>
      <p:pic>
        <p:nvPicPr>
          <p:cNvPr id="3" name="Afbeelding 2"/>
          <p:cNvPicPr>
            <a:picLocks noChangeAspect="1"/>
          </p:cNvPicPr>
          <p:nvPr/>
        </p:nvPicPr>
        <p:blipFill>
          <a:blip r:embed="rId4"/>
          <a:stretch>
            <a:fillRect/>
          </a:stretch>
        </p:blipFill>
        <p:spPr>
          <a:xfrm>
            <a:off x="6249178" y="3367087"/>
            <a:ext cx="2355224" cy="31670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627682" y="1495581"/>
            <a:ext cx="7234234" cy="4308872"/>
          </a:xfrm>
          <a:prstGeom prst="rect">
            <a:avLst/>
          </a:prstGeom>
          <a:noFill/>
        </p:spPr>
        <p:txBody>
          <a:bodyPr wrap="square" rtlCol="0">
            <a:spAutoFit/>
          </a:bodyPr>
          <a:lstStyle/>
          <a:p>
            <a:endParaRPr lang="nl-NL" sz="2000" dirty="0" smtClean="0">
              <a:latin typeface="Arial" pitchFamily="34" charset="0"/>
              <a:cs typeface="Arial" pitchFamily="34" charset="0"/>
            </a:endParaRPr>
          </a:p>
          <a:p>
            <a:r>
              <a:rPr lang="nl-NL" sz="2000" b="1" dirty="0" smtClean="0">
                <a:latin typeface="Arial" pitchFamily="34" charset="0"/>
                <a:cs typeface="Arial" pitchFamily="34" charset="0"/>
              </a:rPr>
              <a:t>	Allergenen</a:t>
            </a:r>
          </a:p>
          <a:p>
            <a:r>
              <a:rPr lang="nl-NL" sz="2000" b="1" dirty="0">
                <a:latin typeface="Arial" pitchFamily="34" charset="0"/>
                <a:cs typeface="Arial" pitchFamily="34" charset="0"/>
              </a:rPr>
              <a:t>	</a:t>
            </a:r>
            <a:r>
              <a:rPr lang="nl-NL" dirty="0" smtClean="0">
                <a:latin typeface="Arial" pitchFamily="34" charset="0"/>
                <a:cs typeface="Arial" pitchFamily="34" charset="0"/>
              </a:rPr>
              <a:t>Verordening EU 1169/2011 informatie-</a:t>
            </a:r>
            <a:br>
              <a:rPr lang="nl-NL" dirty="0" smtClean="0">
                <a:latin typeface="Arial" pitchFamily="34" charset="0"/>
                <a:cs typeface="Arial" pitchFamily="34" charset="0"/>
              </a:rPr>
            </a:br>
            <a:r>
              <a:rPr lang="nl-NL" dirty="0" smtClean="0">
                <a:latin typeface="Arial" pitchFamily="34" charset="0"/>
                <a:cs typeface="Arial" pitchFamily="34" charset="0"/>
              </a:rPr>
              <a:t>	verstrekking</a:t>
            </a:r>
            <a:r>
              <a:rPr lang="nl-NL" sz="2000" b="1" dirty="0">
                <a:latin typeface="Arial" pitchFamily="34" charset="0"/>
                <a:cs typeface="Arial" pitchFamily="34" charset="0"/>
              </a:rPr>
              <a:t> </a:t>
            </a:r>
            <a:r>
              <a:rPr lang="nl-NL" dirty="0" smtClean="0">
                <a:latin typeface="Arial" pitchFamily="34" charset="0"/>
                <a:cs typeface="Arial" pitchFamily="34" charset="0"/>
              </a:rPr>
              <a:t>betreffende allergeneninformatie</a:t>
            </a:r>
            <a:endParaRPr lang="nl-NL" sz="2000" b="1" dirty="0" smtClean="0">
              <a:latin typeface="Arial" pitchFamily="34" charset="0"/>
              <a:cs typeface="Arial" pitchFamily="34" charset="0"/>
            </a:endParaRPr>
          </a:p>
          <a:p>
            <a:endParaRPr lang="nl-NL" sz="2000" dirty="0" smtClean="0">
              <a:latin typeface="Arial" pitchFamily="34" charset="0"/>
              <a:cs typeface="Arial" pitchFamily="34" charset="0"/>
            </a:endParaRPr>
          </a:p>
          <a:p>
            <a:r>
              <a:rPr lang="nl-NL" sz="2000" b="1" dirty="0" smtClean="0">
                <a:latin typeface="Arial" pitchFamily="34" charset="0"/>
                <a:cs typeface="Arial" pitchFamily="34" charset="0"/>
              </a:rPr>
              <a:t>	Persoonlijke voorkeuren </a:t>
            </a:r>
          </a:p>
          <a:p>
            <a:r>
              <a:rPr lang="nl-NL" sz="2000" b="1" dirty="0">
                <a:latin typeface="Arial" pitchFamily="34" charset="0"/>
                <a:cs typeface="Arial" pitchFamily="34" charset="0"/>
              </a:rPr>
              <a:t>	</a:t>
            </a:r>
            <a:r>
              <a:rPr lang="nl-NL" dirty="0" smtClean="0">
                <a:latin typeface="Arial" pitchFamily="34" charset="0"/>
                <a:cs typeface="Arial" pitchFamily="34" charset="0"/>
              </a:rPr>
              <a:t>Vegetarisch</a:t>
            </a:r>
          </a:p>
          <a:p>
            <a:r>
              <a:rPr lang="nl-NL" dirty="0">
                <a:latin typeface="Arial" pitchFamily="34" charset="0"/>
                <a:cs typeface="Arial" pitchFamily="34" charset="0"/>
              </a:rPr>
              <a:t>	</a:t>
            </a:r>
            <a:r>
              <a:rPr lang="nl-NL" dirty="0" smtClean="0">
                <a:latin typeface="Arial" pitchFamily="34" charset="0"/>
                <a:cs typeface="Arial" pitchFamily="34" charset="0"/>
              </a:rPr>
              <a:t>Veganistisch</a:t>
            </a:r>
          </a:p>
          <a:p>
            <a:r>
              <a:rPr lang="nl-NL" dirty="0">
                <a:latin typeface="Arial" pitchFamily="34" charset="0"/>
                <a:cs typeface="Arial" pitchFamily="34" charset="0"/>
              </a:rPr>
              <a:t>	</a:t>
            </a:r>
            <a:r>
              <a:rPr lang="nl-NL" dirty="0" smtClean="0">
                <a:latin typeface="Arial" pitchFamily="34" charset="0"/>
                <a:cs typeface="Arial" pitchFamily="34" charset="0"/>
              </a:rPr>
              <a:t>Varkensvleesvrij</a:t>
            </a:r>
          </a:p>
          <a:p>
            <a:r>
              <a:rPr lang="nl-NL" dirty="0">
                <a:latin typeface="Arial" pitchFamily="34" charset="0"/>
                <a:cs typeface="Arial" pitchFamily="34" charset="0"/>
              </a:rPr>
              <a:t>	</a:t>
            </a:r>
            <a:r>
              <a:rPr lang="nl-NL" dirty="0" err="1" smtClean="0">
                <a:latin typeface="Arial" pitchFamily="34" charset="0"/>
                <a:cs typeface="Arial" pitchFamily="34" charset="0"/>
              </a:rPr>
              <a:t>Halal</a:t>
            </a:r>
            <a:endParaRPr lang="nl-NL" sz="2000" b="1" dirty="0" smtClean="0">
              <a:latin typeface="Arial" pitchFamily="34" charset="0"/>
              <a:cs typeface="Arial" pitchFamily="34" charset="0"/>
            </a:endParaRPr>
          </a:p>
          <a:p>
            <a:endParaRPr lang="nl-NL" sz="2000" b="1" dirty="0" smtClean="0">
              <a:latin typeface="Arial" pitchFamily="34" charset="0"/>
              <a:cs typeface="Arial" pitchFamily="34" charset="0"/>
            </a:endParaRPr>
          </a:p>
          <a:p>
            <a:r>
              <a:rPr lang="nl-NL" sz="2000" b="1" dirty="0" smtClean="0">
                <a:latin typeface="Arial" pitchFamily="34" charset="0"/>
                <a:cs typeface="Arial" pitchFamily="34" charset="0"/>
              </a:rPr>
              <a:t>	Dranken / </a:t>
            </a:r>
            <a:r>
              <a:rPr lang="nl-NL" sz="2000" b="1" dirty="0" err="1" smtClean="0">
                <a:latin typeface="Arial" pitchFamily="34" charset="0"/>
                <a:cs typeface="Arial" pitchFamily="34" charset="0"/>
              </a:rPr>
              <a:t>Beverage</a:t>
            </a:r>
            <a:endParaRPr lang="nl-NL" sz="2000" b="1" dirty="0" smtClean="0">
              <a:latin typeface="Arial" pitchFamily="34" charset="0"/>
              <a:cs typeface="Arial" pitchFamily="34" charset="0"/>
            </a:endParaRPr>
          </a:p>
          <a:p>
            <a:r>
              <a:rPr lang="nl-NL" sz="2000" b="1" dirty="0" smtClean="0">
                <a:latin typeface="Arial" pitchFamily="34" charset="0"/>
                <a:cs typeface="Arial" pitchFamily="34" charset="0"/>
              </a:rPr>
              <a:t>	</a:t>
            </a:r>
            <a:r>
              <a:rPr lang="nl-NL" dirty="0" smtClean="0">
                <a:latin typeface="Arial" pitchFamily="34" charset="0"/>
                <a:cs typeface="Arial" pitchFamily="34" charset="0"/>
              </a:rPr>
              <a:t>Volledige assortiment dranken</a:t>
            </a:r>
          </a:p>
          <a:p>
            <a:r>
              <a:rPr lang="nl-NL" sz="2000" b="1" dirty="0">
                <a:latin typeface="Arial" pitchFamily="34" charset="0"/>
                <a:cs typeface="Arial" pitchFamily="34" charset="0"/>
              </a:rPr>
              <a:t>	</a:t>
            </a:r>
            <a:r>
              <a:rPr lang="nl-NL" dirty="0" err="1" smtClean="0">
                <a:latin typeface="Arial" pitchFamily="34" charset="0"/>
                <a:cs typeface="Arial" pitchFamily="34" charset="0"/>
              </a:rPr>
              <a:t>Shakes</a:t>
            </a:r>
            <a:r>
              <a:rPr lang="nl-NL" dirty="0" smtClean="0">
                <a:latin typeface="Arial" pitchFamily="34" charset="0"/>
                <a:cs typeface="Arial" pitchFamily="34" charset="0"/>
              </a:rPr>
              <a:t> &amp; </a:t>
            </a:r>
            <a:r>
              <a:rPr lang="nl-NL" dirty="0" err="1" smtClean="0">
                <a:latin typeface="Arial" pitchFamily="34" charset="0"/>
                <a:cs typeface="Arial" pitchFamily="34" charset="0"/>
              </a:rPr>
              <a:t>Smoothies</a:t>
            </a:r>
            <a:endParaRPr lang="nl-NL" sz="2000" b="1" dirty="0">
              <a:latin typeface="Arial" pitchFamily="34" charset="0"/>
              <a:cs typeface="Arial" pitchFamily="34" charset="0"/>
            </a:endParaRPr>
          </a:p>
        </p:txBody>
      </p:sp>
      <p:pic>
        <p:nvPicPr>
          <p:cNvPr id="10" name="Picture 2"/>
          <p:cNvPicPr>
            <a:picLocks noChangeAspect="1" noChangeArrowheads="1"/>
          </p:cNvPicPr>
          <p:nvPr/>
        </p:nvPicPr>
        <p:blipFill>
          <a:blip r:embed="rId2" cstate="screen"/>
          <a:srcRect/>
          <a:stretch>
            <a:fillRect/>
          </a:stretch>
        </p:blipFill>
        <p:spPr bwMode="auto">
          <a:xfrm>
            <a:off x="976392" y="1921011"/>
            <a:ext cx="120977" cy="169919"/>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screen"/>
          <a:srcRect/>
          <a:stretch>
            <a:fillRect/>
          </a:stretch>
        </p:blipFill>
        <p:spPr bwMode="auto">
          <a:xfrm>
            <a:off x="975043" y="5148525"/>
            <a:ext cx="120977" cy="169919"/>
          </a:xfrm>
          <a:prstGeom prst="rect">
            <a:avLst/>
          </a:prstGeom>
          <a:noFill/>
          <a:ln w="9525">
            <a:noFill/>
            <a:miter lim="800000"/>
            <a:headEnd/>
            <a:tailEnd/>
          </a:ln>
          <a:effectLst/>
        </p:spPr>
      </p:pic>
      <p:pic>
        <p:nvPicPr>
          <p:cNvPr id="13" name="Picture 2"/>
          <p:cNvPicPr>
            <a:picLocks noChangeAspect="1" noChangeArrowheads="1"/>
          </p:cNvPicPr>
          <p:nvPr/>
        </p:nvPicPr>
        <p:blipFill>
          <a:blip r:embed="rId2" cstate="screen"/>
          <a:srcRect/>
          <a:stretch>
            <a:fillRect/>
          </a:stretch>
        </p:blipFill>
        <p:spPr bwMode="auto">
          <a:xfrm>
            <a:off x="976391" y="3408143"/>
            <a:ext cx="120977" cy="169919"/>
          </a:xfrm>
          <a:prstGeom prst="rect">
            <a:avLst/>
          </a:prstGeom>
          <a:noFill/>
          <a:ln w="9525">
            <a:noFill/>
            <a:miter lim="800000"/>
            <a:headEnd/>
            <a:tailEnd/>
          </a:ln>
          <a:effectLst/>
        </p:spPr>
      </p:pic>
      <p:sp>
        <p:nvSpPr>
          <p:cNvPr id="15" name="Titel 1"/>
          <p:cNvSpPr txBox="1">
            <a:spLocks/>
          </p:cNvSpPr>
          <p:nvPr/>
        </p:nvSpPr>
        <p:spPr>
          <a:xfrm>
            <a:off x="627682" y="479667"/>
            <a:ext cx="7976720" cy="11880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4000" b="1" dirty="0" smtClean="0">
                <a:solidFill>
                  <a:srgbClr val="8B3857"/>
                </a:solidFill>
                <a:latin typeface="Arial" panose="020B0604020202020204" pitchFamily="34" charset="0"/>
                <a:cs typeface="Arial" panose="020B0604020202020204" pitchFamily="34" charset="0"/>
              </a:rPr>
              <a:t>Assortiment</a:t>
            </a:r>
            <a:endParaRPr lang="nl-NL" sz="4000" b="1" dirty="0">
              <a:solidFill>
                <a:srgbClr val="8B3857"/>
              </a:solidFill>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3"/>
          <a:stretch>
            <a:fillRect/>
          </a:stretch>
        </p:blipFill>
        <p:spPr>
          <a:xfrm>
            <a:off x="5598393" y="4387639"/>
            <a:ext cx="1827007" cy="1020674"/>
          </a:xfrm>
          <a:prstGeom prst="rect">
            <a:avLst/>
          </a:prstGeom>
          <a:ln>
            <a:noFill/>
          </a:ln>
          <a:effectLst>
            <a:outerShdw blurRad="292100" dist="139700" dir="2700000" algn="tl" rotWithShape="0">
              <a:srgbClr val="333333">
                <a:alpha val="65000"/>
              </a:srgbClr>
            </a:outerShdw>
          </a:effectLst>
        </p:spPr>
      </p:pic>
      <p:pic>
        <p:nvPicPr>
          <p:cNvPr id="3" name="Afbeelding 2"/>
          <p:cNvPicPr>
            <a:picLocks noChangeAspect="1"/>
          </p:cNvPicPr>
          <p:nvPr/>
        </p:nvPicPr>
        <p:blipFill>
          <a:blip r:embed="rId4"/>
          <a:stretch>
            <a:fillRect/>
          </a:stretch>
        </p:blipFill>
        <p:spPr>
          <a:xfrm>
            <a:off x="5849371" y="1726386"/>
            <a:ext cx="2755031" cy="19236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62069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149" y="778407"/>
            <a:ext cx="8058651" cy="751093"/>
          </a:xfrm>
        </p:spPr>
        <p:txBody>
          <a:bodyPr/>
          <a:lstStyle/>
          <a:p>
            <a:r>
              <a:rPr lang="nl-NL" dirty="0" smtClean="0"/>
              <a:t>De gerechtjes</a:t>
            </a:r>
            <a:endParaRPr lang="nl-NL" dirty="0"/>
          </a:p>
        </p:txBody>
      </p:sp>
      <p:sp>
        <p:nvSpPr>
          <p:cNvPr id="3" name="Tijdelijke aanduiding voor inhoud 2"/>
          <p:cNvSpPr>
            <a:spLocks noGrp="1"/>
          </p:cNvSpPr>
          <p:nvPr>
            <p:ph idx="1"/>
          </p:nvPr>
        </p:nvSpPr>
        <p:spPr>
          <a:xfrm>
            <a:off x="669114" y="1551165"/>
            <a:ext cx="7976719" cy="4835987"/>
          </a:xfrm>
        </p:spPr>
        <p:txBody>
          <a:bodyPr/>
          <a:lstStyle/>
          <a:p>
            <a:pPr marL="342900" indent="-342900">
              <a:buFontTx/>
              <a:buChar char="-"/>
            </a:pPr>
            <a:r>
              <a:rPr lang="en-US" sz="2400" dirty="0" smtClean="0"/>
              <a:t>Mango shake</a:t>
            </a:r>
          </a:p>
          <a:p>
            <a:pPr marL="702900" lvl="1" indent="-342900">
              <a:buFontTx/>
              <a:buChar char="-"/>
            </a:pPr>
            <a:r>
              <a:rPr lang="en-US" dirty="0" smtClean="0"/>
              <a:t>Kcal: 222 </a:t>
            </a:r>
          </a:p>
          <a:p>
            <a:pPr marL="702900" lvl="1" indent="-342900">
              <a:buFontTx/>
              <a:buChar char="-"/>
            </a:pPr>
            <a:r>
              <a:rPr lang="en-US" dirty="0" err="1" smtClean="0"/>
              <a:t>Eiwit</a:t>
            </a:r>
            <a:r>
              <a:rPr lang="en-US" dirty="0" smtClean="0"/>
              <a:t>: 6 g</a:t>
            </a:r>
          </a:p>
          <a:p>
            <a:pPr marL="702900" lvl="1" indent="-342900">
              <a:buFontTx/>
              <a:buChar char="-"/>
            </a:pPr>
            <a:r>
              <a:rPr lang="en-US" dirty="0" smtClean="0"/>
              <a:t>Natrium : 38 mg</a:t>
            </a:r>
          </a:p>
          <a:p>
            <a:pPr marL="702900" lvl="1" indent="-342900">
              <a:buFontTx/>
              <a:buChar char="-"/>
            </a:pPr>
            <a:r>
              <a:rPr lang="en-US" dirty="0" err="1" smtClean="0"/>
              <a:t>Kalium</a:t>
            </a:r>
            <a:r>
              <a:rPr lang="en-US" dirty="0" smtClean="0"/>
              <a:t>: 187 mg</a:t>
            </a:r>
          </a:p>
          <a:p>
            <a:pPr marL="702900" lvl="1" indent="-342900">
              <a:buFontTx/>
              <a:buChar char="-"/>
            </a:pPr>
            <a:r>
              <a:rPr lang="en-US" dirty="0" err="1" smtClean="0"/>
              <a:t>Zout</a:t>
            </a:r>
            <a:r>
              <a:rPr lang="en-US" dirty="0" smtClean="0"/>
              <a:t>: 0,1 g	</a:t>
            </a:r>
          </a:p>
          <a:p>
            <a:pPr marL="342900" indent="-342900">
              <a:buFontTx/>
              <a:buChar char="-"/>
            </a:pPr>
            <a:endParaRPr lang="en-US" sz="2400" dirty="0" smtClean="0"/>
          </a:p>
          <a:p>
            <a:pPr marL="342900" indent="-342900">
              <a:buFontTx/>
              <a:buChar char="-"/>
            </a:pPr>
            <a:r>
              <a:rPr lang="en-US" sz="2400" dirty="0" err="1" smtClean="0"/>
              <a:t>Zwarte</a:t>
            </a:r>
            <a:r>
              <a:rPr lang="en-US" sz="2400" dirty="0" smtClean="0"/>
              <a:t> </a:t>
            </a:r>
            <a:r>
              <a:rPr lang="en-US" sz="2400" dirty="0" err="1" smtClean="0"/>
              <a:t>bessen</a:t>
            </a:r>
            <a:r>
              <a:rPr lang="en-US" sz="2400" dirty="0" smtClean="0"/>
              <a:t> shake </a:t>
            </a:r>
          </a:p>
          <a:p>
            <a:pPr marL="702900" lvl="1" indent="-342900">
              <a:buFontTx/>
              <a:buChar char="-"/>
            </a:pPr>
            <a:r>
              <a:rPr lang="en-US" dirty="0" smtClean="0"/>
              <a:t>Kcal: 214 </a:t>
            </a:r>
          </a:p>
          <a:p>
            <a:pPr marL="702900" lvl="1" indent="-342900">
              <a:buFontTx/>
              <a:buChar char="-"/>
            </a:pPr>
            <a:r>
              <a:rPr lang="en-US" dirty="0" err="1" smtClean="0"/>
              <a:t>Eiwit</a:t>
            </a:r>
            <a:r>
              <a:rPr lang="en-US" dirty="0" smtClean="0"/>
              <a:t>: 6 g</a:t>
            </a:r>
          </a:p>
          <a:p>
            <a:pPr marL="702900" lvl="1" indent="-342900">
              <a:buFontTx/>
              <a:buChar char="-"/>
            </a:pPr>
            <a:r>
              <a:rPr lang="en-US" dirty="0" smtClean="0"/>
              <a:t>Natrium : 37 mg</a:t>
            </a:r>
          </a:p>
          <a:p>
            <a:pPr marL="702900" lvl="1" indent="-342900">
              <a:buFontTx/>
              <a:buChar char="-"/>
            </a:pPr>
            <a:r>
              <a:rPr lang="en-US" dirty="0" err="1" smtClean="0"/>
              <a:t>Kalium</a:t>
            </a:r>
            <a:r>
              <a:rPr lang="en-US" dirty="0" smtClean="0"/>
              <a:t>: 170 mg</a:t>
            </a:r>
          </a:p>
          <a:p>
            <a:pPr marL="702900" lvl="1" indent="-342900">
              <a:buFontTx/>
              <a:buChar char="-"/>
            </a:pPr>
            <a:r>
              <a:rPr lang="en-US" dirty="0" err="1" smtClean="0"/>
              <a:t>Zout</a:t>
            </a:r>
            <a:r>
              <a:rPr lang="en-US" dirty="0" smtClean="0"/>
              <a:t>: 0,1 g</a:t>
            </a:r>
          </a:p>
          <a:p>
            <a:pPr marL="342900" indent="-342900">
              <a:buFontTx/>
              <a:buChar char="-"/>
            </a:pPr>
            <a:endParaRPr lang="nl-NL" sz="2400" dirty="0"/>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052" name="Afbeelding 8" descr="47727 - 54697 - 70442 Mango BEWERKT"/>
          <p:cNvPicPr>
            <a:picLocks noChangeAspect="1" noChangeArrowheads="1"/>
          </p:cNvPicPr>
          <p:nvPr/>
        </p:nvPicPr>
        <p:blipFill>
          <a:blip r:embed="rId3">
            <a:extLst>
              <a:ext uri="{28A0092B-C50C-407E-A947-70E740481C1C}">
                <a14:useLocalDpi xmlns:a14="http://schemas.microsoft.com/office/drawing/2010/main" xmlns="" val="0"/>
              </a:ext>
            </a:extLst>
          </a:blip>
          <a:srcRect l="30132" r="23997"/>
          <a:stretch>
            <a:fillRect/>
          </a:stretch>
        </p:blipFill>
        <p:spPr bwMode="auto">
          <a:xfrm>
            <a:off x="4420989" y="1449615"/>
            <a:ext cx="1362786" cy="197928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Afbeelding 11" descr="C:\Users\mbeck\AppData\Local\Microsoft\Windows\INetCache\Content.Outlook\5MFX6S9Q\47729 - 55231 - 54689 - 55034 - 55379 -  bosvruchten BEWERKT.jpg"/>
          <p:cNvPicPr/>
          <p:nvPr/>
        </p:nvPicPr>
        <p:blipFill rotWithShape="1">
          <a:blip r:embed="rId4" cstate="print">
            <a:extLst>
              <a:ext uri="{28A0092B-C50C-407E-A947-70E740481C1C}">
                <a14:useLocalDpi xmlns:a14="http://schemas.microsoft.com/office/drawing/2010/main" xmlns="" val="0"/>
              </a:ext>
            </a:extLst>
          </a:blip>
          <a:srcRect l="27022" t="6045" r="24108" b="6736"/>
          <a:stretch/>
        </p:blipFill>
        <p:spPr bwMode="auto">
          <a:xfrm>
            <a:off x="4420989" y="3766782"/>
            <a:ext cx="1516961" cy="2019869"/>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847455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3640" y="800538"/>
            <a:ext cx="7976719" cy="4835987"/>
          </a:xfrm>
        </p:spPr>
        <p:txBody>
          <a:bodyPr/>
          <a:lstStyle/>
          <a:p>
            <a:pPr marL="342900" indent="-342900">
              <a:buFontTx/>
              <a:buChar char="-"/>
            </a:pPr>
            <a:r>
              <a:rPr lang="en-US" sz="2400" dirty="0" err="1" smtClean="0"/>
              <a:t>Vissalade</a:t>
            </a:r>
            <a:r>
              <a:rPr lang="en-US" sz="2400" dirty="0" smtClean="0"/>
              <a:t> </a:t>
            </a:r>
          </a:p>
          <a:p>
            <a:pPr marL="702900" lvl="1" indent="-342900">
              <a:buFontTx/>
              <a:buChar char="-"/>
            </a:pPr>
            <a:r>
              <a:rPr lang="en-US" dirty="0" smtClean="0"/>
              <a:t>Kcal: 146</a:t>
            </a:r>
          </a:p>
          <a:p>
            <a:pPr marL="702900" lvl="1" indent="-342900">
              <a:buFontTx/>
              <a:buChar char="-"/>
            </a:pPr>
            <a:r>
              <a:rPr lang="en-US" dirty="0" err="1" smtClean="0"/>
              <a:t>Eiwit</a:t>
            </a:r>
            <a:r>
              <a:rPr lang="en-US" dirty="0" smtClean="0"/>
              <a:t>: 10 g</a:t>
            </a:r>
          </a:p>
          <a:p>
            <a:pPr marL="702900" lvl="1" indent="-342900">
              <a:buFontTx/>
              <a:buChar char="-"/>
            </a:pPr>
            <a:r>
              <a:rPr lang="en-US" dirty="0" smtClean="0"/>
              <a:t>Natrium : 174 mg</a:t>
            </a:r>
          </a:p>
          <a:p>
            <a:pPr marL="702900" lvl="1" indent="-342900">
              <a:buFontTx/>
              <a:buChar char="-"/>
            </a:pPr>
            <a:r>
              <a:rPr lang="en-US" dirty="0" err="1" smtClean="0"/>
              <a:t>Kalium</a:t>
            </a:r>
            <a:r>
              <a:rPr lang="en-US" dirty="0" smtClean="0"/>
              <a:t>: 203 mg</a:t>
            </a:r>
          </a:p>
          <a:p>
            <a:pPr marL="702900" lvl="1" indent="-342900">
              <a:buFontTx/>
              <a:buChar char="-"/>
            </a:pPr>
            <a:r>
              <a:rPr lang="en-US" dirty="0" err="1" smtClean="0"/>
              <a:t>Zout</a:t>
            </a:r>
            <a:r>
              <a:rPr lang="en-US" dirty="0" smtClean="0"/>
              <a:t>: 0,4 g	</a:t>
            </a:r>
          </a:p>
          <a:p>
            <a:pPr marL="342900" indent="-342900">
              <a:buFontTx/>
              <a:buChar char="-"/>
            </a:pPr>
            <a:endParaRPr lang="en-US" sz="2400" dirty="0" smtClean="0"/>
          </a:p>
          <a:p>
            <a:pPr marL="342900" indent="-342900">
              <a:buFontTx/>
              <a:buChar char="-"/>
            </a:pPr>
            <a:r>
              <a:rPr lang="en-US" sz="2400" dirty="0" smtClean="0"/>
              <a:t>Wrap met </a:t>
            </a:r>
            <a:r>
              <a:rPr lang="en-US" sz="2400" dirty="0" err="1" smtClean="0"/>
              <a:t>kipsalade</a:t>
            </a:r>
            <a:endParaRPr lang="en-US" sz="2400" dirty="0" smtClean="0"/>
          </a:p>
          <a:p>
            <a:pPr marL="702900" lvl="1" indent="-342900">
              <a:buFontTx/>
              <a:buChar char="-"/>
            </a:pPr>
            <a:r>
              <a:rPr lang="en-US" dirty="0" smtClean="0"/>
              <a:t>Kcal: 109</a:t>
            </a:r>
          </a:p>
          <a:p>
            <a:pPr marL="702900" lvl="1" indent="-342900">
              <a:buFontTx/>
              <a:buChar char="-"/>
            </a:pPr>
            <a:r>
              <a:rPr lang="en-US" dirty="0" err="1" smtClean="0"/>
              <a:t>Eiwit</a:t>
            </a:r>
            <a:r>
              <a:rPr lang="en-US" dirty="0" smtClean="0"/>
              <a:t>: 7 g</a:t>
            </a:r>
          </a:p>
          <a:p>
            <a:pPr marL="702900" lvl="1" indent="-342900">
              <a:buFontTx/>
              <a:buChar char="-"/>
            </a:pPr>
            <a:r>
              <a:rPr lang="en-US" dirty="0" smtClean="0"/>
              <a:t>Natrium : 127 mg</a:t>
            </a:r>
          </a:p>
          <a:p>
            <a:pPr marL="702900" lvl="1" indent="-342900">
              <a:buFontTx/>
              <a:buChar char="-"/>
            </a:pPr>
            <a:r>
              <a:rPr lang="en-US" dirty="0" err="1" smtClean="0"/>
              <a:t>Kalium</a:t>
            </a:r>
            <a:r>
              <a:rPr lang="en-US" dirty="0" smtClean="0"/>
              <a:t>: 115 mg</a:t>
            </a:r>
          </a:p>
          <a:p>
            <a:pPr marL="702900" lvl="1" indent="-342900">
              <a:buFontTx/>
              <a:buChar char="-"/>
            </a:pPr>
            <a:r>
              <a:rPr lang="en-US" dirty="0" err="1" smtClean="0"/>
              <a:t>Zout</a:t>
            </a:r>
            <a:r>
              <a:rPr lang="en-US" dirty="0" smtClean="0"/>
              <a:t>: 0,3 g</a:t>
            </a:r>
          </a:p>
          <a:p>
            <a:pPr marL="342900" indent="-342900">
              <a:buFontTx/>
              <a:buChar char="-"/>
            </a:pPr>
            <a:endParaRPr lang="nl-NL" sz="2400" dirty="0"/>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8" name="Afbeelding 7" descr="\\amsfs01\Gebruikersprofielen\mbeck\Documents\Stage\All\MB\DEF\Salade\56684 - Na- vissalade.jpg"/>
          <p:cNvPicPr/>
          <p:nvPr/>
        </p:nvPicPr>
        <p:blipFill rotWithShape="1">
          <a:blip r:embed="rId3" cstate="print">
            <a:extLst>
              <a:ext uri="{28A0092B-C50C-407E-A947-70E740481C1C}">
                <a14:useLocalDpi xmlns:a14="http://schemas.microsoft.com/office/drawing/2010/main" xmlns="" val="0"/>
              </a:ext>
            </a:extLst>
          </a:blip>
          <a:srcRect l="15205" t="5263" r="16413" b="13450"/>
          <a:stretch/>
        </p:blipFill>
        <p:spPr bwMode="auto">
          <a:xfrm>
            <a:off x="4427547" y="800538"/>
            <a:ext cx="1488492" cy="1859584"/>
          </a:xfrm>
          <a:prstGeom prst="rect">
            <a:avLst/>
          </a:prstGeom>
          <a:noFill/>
          <a:ln>
            <a:noFill/>
          </a:ln>
          <a:extLst>
            <a:ext uri="{53640926-AAD7-44D8-BBD7-CCE9431645EC}">
              <a14:shadowObscured xmlns:a14="http://schemas.microsoft.com/office/drawing/2010/main" xmlns=""/>
            </a:ext>
          </a:extLst>
        </p:spPr>
      </p:pic>
      <p:pic>
        <p:nvPicPr>
          <p:cNvPr id="10" name="Afbeelding 9" descr="\\amsfs01\Gebruikersprofielen\mbeck\Documents\Stage\All\MB\DEF\Snack\56658 - Wrap met kip.jpg"/>
          <p:cNvPicPr/>
          <p:nvPr/>
        </p:nvPicPr>
        <p:blipFill rotWithShape="1">
          <a:blip r:embed="rId4" cstate="print">
            <a:extLst>
              <a:ext uri="{28A0092B-C50C-407E-A947-70E740481C1C}">
                <a14:useLocalDpi xmlns:a14="http://schemas.microsoft.com/office/drawing/2010/main" xmlns="" val="0"/>
              </a:ext>
            </a:extLst>
          </a:blip>
          <a:srcRect l="11877" t="25775" r="9650" b="7613"/>
          <a:stretch/>
        </p:blipFill>
        <p:spPr bwMode="auto">
          <a:xfrm>
            <a:off x="3813576" y="3397103"/>
            <a:ext cx="2716434" cy="1829989"/>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842277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9114" y="937017"/>
            <a:ext cx="7976719" cy="4835987"/>
          </a:xfrm>
        </p:spPr>
        <p:txBody>
          <a:bodyPr/>
          <a:lstStyle/>
          <a:p>
            <a:pPr marL="342900" indent="-342900">
              <a:buFontTx/>
              <a:buChar char="-"/>
            </a:pPr>
            <a:r>
              <a:rPr lang="en-US" sz="2400" dirty="0" smtClean="0"/>
              <a:t>Na- Penne </a:t>
            </a:r>
            <a:r>
              <a:rPr lang="en-US" sz="2400" dirty="0" err="1" smtClean="0"/>
              <a:t>pomodoro</a:t>
            </a:r>
            <a:r>
              <a:rPr lang="en-US" sz="2400" dirty="0" smtClean="0"/>
              <a:t> met mozzarella  </a:t>
            </a:r>
          </a:p>
          <a:p>
            <a:pPr marL="702900" lvl="1" indent="-342900">
              <a:buFontTx/>
              <a:buChar char="-"/>
            </a:pPr>
            <a:r>
              <a:rPr lang="en-US" dirty="0" smtClean="0"/>
              <a:t>Kcal: 306</a:t>
            </a:r>
          </a:p>
          <a:p>
            <a:pPr marL="702900" lvl="1" indent="-342900">
              <a:buFontTx/>
              <a:buChar char="-"/>
            </a:pPr>
            <a:r>
              <a:rPr lang="en-US" dirty="0" err="1" smtClean="0"/>
              <a:t>Eiwit</a:t>
            </a:r>
            <a:r>
              <a:rPr lang="en-US" dirty="0" smtClean="0"/>
              <a:t>: 17 g</a:t>
            </a:r>
          </a:p>
          <a:p>
            <a:pPr marL="702900" lvl="1" indent="-342900">
              <a:buFontTx/>
              <a:buChar char="-"/>
            </a:pPr>
            <a:r>
              <a:rPr lang="en-US" dirty="0" smtClean="0"/>
              <a:t>Natrium : 254 mg</a:t>
            </a:r>
          </a:p>
          <a:p>
            <a:pPr marL="702900" lvl="1" indent="-342900">
              <a:buFontTx/>
              <a:buChar char="-"/>
            </a:pPr>
            <a:r>
              <a:rPr lang="en-US" dirty="0" err="1" smtClean="0"/>
              <a:t>Kalium</a:t>
            </a:r>
            <a:r>
              <a:rPr lang="en-US" dirty="0" smtClean="0"/>
              <a:t>: 444 mg</a:t>
            </a:r>
          </a:p>
          <a:p>
            <a:pPr marL="702900" lvl="1" indent="-342900">
              <a:buFontTx/>
              <a:buChar char="-"/>
            </a:pPr>
            <a:r>
              <a:rPr lang="en-US" dirty="0" err="1" smtClean="0"/>
              <a:t>Zout</a:t>
            </a:r>
            <a:r>
              <a:rPr lang="en-US" dirty="0" smtClean="0"/>
              <a:t>: 0,6 g	</a:t>
            </a:r>
          </a:p>
          <a:p>
            <a:pPr marL="342900" indent="-342900">
              <a:buFontTx/>
              <a:buChar char="-"/>
            </a:pPr>
            <a:endParaRPr lang="en-US" sz="2400" dirty="0" smtClean="0"/>
          </a:p>
          <a:p>
            <a:pPr marL="342900" indent="-342900">
              <a:buFontTx/>
              <a:buChar char="-"/>
            </a:pPr>
            <a:endParaRPr lang="nl-NL" sz="2400" dirty="0"/>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9" name="Afbeelding 8" descr="\\amsfs01\Gebruikersprofielen\mbeck\Documents\Stage\All\MB\DEF\Warme maaltijd\59796 - 63035 - 45124 - 55200 - Penne Pommodoro.jpg"/>
          <p:cNvPicPr/>
          <p:nvPr/>
        </p:nvPicPr>
        <p:blipFill rotWithShape="1">
          <a:blip r:embed="rId3" cstate="print">
            <a:extLst>
              <a:ext uri="{28A0092B-C50C-407E-A947-70E740481C1C}">
                <a14:useLocalDpi xmlns:a14="http://schemas.microsoft.com/office/drawing/2010/main" xmlns="" val="0"/>
              </a:ext>
            </a:extLst>
          </a:blip>
          <a:srcRect l="15836" t="19344" r="13802" b="10464"/>
          <a:stretch/>
        </p:blipFill>
        <p:spPr bwMode="auto">
          <a:xfrm>
            <a:off x="2909247" y="2859205"/>
            <a:ext cx="3325505" cy="21427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180971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738494" y="713193"/>
            <a:ext cx="7976720" cy="934632"/>
          </a:xfrm>
          <a:prstGeom prst="rect">
            <a:avLst/>
          </a:prstGeom>
        </p:spPr>
        <p:txBody>
          <a:bodyPr/>
          <a:lstStyle/>
          <a:p>
            <a:pPr lvl="0">
              <a:spcBef>
                <a:spcPct val="0"/>
              </a:spcBef>
            </a:pPr>
            <a:r>
              <a:rPr lang="nl-NL" sz="4000" b="1" dirty="0" smtClean="0">
                <a:solidFill>
                  <a:srgbClr val="8B3857"/>
                </a:solidFill>
                <a:latin typeface="Arial" panose="020B0604020202020204" pitchFamily="34" charset="0"/>
                <a:cs typeface="Arial" panose="020B0604020202020204" pitchFamily="34" charset="0"/>
              </a:rPr>
              <a:t>Productontwikkeling</a:t>
            </a:r>
          </a:p>
        </p:txBody>
      </p:sp>
      <p:sp>
        <p:nvSpPr>
          <p:cNvPr id="3" name="Tijdelijke aanduiding voor inhoud 2"/>
          <p:cNvSpPr>
            <a:spLocks noGrp="1"/>
          </p:cNvSpPr>
          <p:nvPr>
            <p:ph idx="1"/>
          </p:nvPr>
        </p:nvSpPr>
        <p:spPr>
          <a:xfrm>
            <a:off x="592340" y="1774910"/>
            <a:ext cx="8269027" cy="4132160"/>
          </a:xfrm>
        </p:spPr>
        <p:txBody>
          <a:bodyPr/>
          <a:lstStyle/>
          <a:p>
            <a:pPr>
              <a:lnSpc>
                <a:spcPct val="100000"/>
              </a:lnSpc>
            </a:pPr>
            <a:r>
              <a:rPr lang="nl-NL" dirty="0" smtClean="0">
                <a:latin typeface="Arial" panose="020B0604020202020204" pitchFamily="34" charset="0"/>
                <a:cs typeface="Arial" panose="020B0604020202020204" pitchFamily="34" charset="0"/>
              </a:rPr>
              <a:t>FoodforCare houdt bij het ontwikkelen van producten rekening met de behoeften van de verschillende patiëntengroepen, met oog voor maatwerk en vakmanschap</a:t>
            </a:r>
          </a:p>
          <a:p>
            <a:pPr>
              <a:lnSpc>
                <a:spcPct val="100000"/>
              </a:lnSpc>
            </a:pPr>
            <a:endParaRPr lang="nl-NL" dirty="0" smtClean="0">
              <a:latin typeface="Arial" panose="020B0604020202020204" pitchFamily="34" charset="0"/>
              <a:cs typeface="Arial" panose="020B0604020202020204" pitchFamily="34" charset="0"/>
            </a:endParaRPr>
          </a:p>
          <a:p>
            <a:pPr>
              <a:lnSpc>
                <a:spcPct val="100000"/>
              </a:lnSpc>
            </a:pPr>
            <a:r>
              <a:rPr lang="nl-NL" dirty="0" smtClean="0">
                <a:latin typeface="Arial" panose="020B0604020202020204" pitchFamily="34" charset="0"/>
                <a:cs typeface="Arial" panose="020B0604020202020204" pitchFamily="34" charset="0"/>
              </a:rPr>
              <a:t>Een greep uit onze ontwikkelingen:</a:t>
            </a:r>
            <a:endParaRPr lang="nl-NL" dirty="0">
              <a:latin typeface="Arial" panose="020B0604020202020204" pitchFamily="34" charset="0"/>
              <a:cs typeface="Arial" panose="020B0604020202020204" pitchFamily="34" charset="0"/>
            </a:endParaRPr>
          </a:p>
          <a:p>
            <a:pPr>
              <a:lnSpc>
                <a:spcPct val="150000"/>
              </a:lnSpc>
            </a:pPr>
            <a:r>
              <a:rPr lang="nl-NL" dirty="0" smtClean="0">
                <a:latin typeface="Arial" panose="020B0604020202020204" pitchFamily="34" charset="0"/>
                <a:cs typeface="Arial" panose="020B0604020202020204" pitchFamily="34" charset="0"/>
              </a:rPr>
              <a:t>	</a:t>
            </a:r>
            <a:r>
              <a:rPr lang="nl-NL" sz="1900" dirty="0" smtClean="0">
                <a:solidFill>
                  <a:srgbClr val="9E4D6A"/>
                </a:solidFill>
                <a:latin typeface="Arial" panose="020B0604020202020204" pitchFamily="34" charset="0"/>
                <a:cs typeface="Arial" panose="020B0604020202020204" pitchFamily="34" charset="0"/>
              </a:rPr>
              <a:t>Natriumbeperkte gerechten</a:t>
            </a:r>
            <a:r>
              <a:rPr lang="nl-NL" sz="1900" dirty="0" smtClean="0">
                <a:latin typeface="Arial" panose="020B0604020202020204" pitchFamily="34" charset="0"/>
                <a:cs typeface="Arial" panose="020B0604020202020204" pitchFamily="34" charset="0"/>
              </a:rPr>
              <a:t>; op smaak gebracht d.m.v. kruidenmelanges</a:t>
            </a:r>
          </a:p>
          <a:p>
            <a:pPr>
              <a:lnSpc>
                <a:spcPct val="150000"/>
              </a:lnSpc>
            </a:pPr>
            <a:r>
              <a:rPr lang="nl-NL" sz="1900" dirty="0">
                <a:latin typeface="Arial" panose="020B0604020202020204" pitchFamily="34" charset="0"/>
                <a:cs typeface="Arial" panose="020B0604020202020204" pitchFamily="34" charset="0"/>
              </a:rPr>
              <a:t>	</a:t>
            </a:r>
            <a:r>
              <a:rPr lang="nl-NL" sz="1900" dirty="0" smtClean="0">
                <a:solidFill>
                  <a:srgbClr val="9E4D6A"/>
                </a:solidFill>
                <a:latin typeface="Arial" panose="020B0604020202020204" pitchFamily="34" charset="0"/>
                <a:cs typeface="Arial" panose="020B0604020202020204" pitchFamily="34" charset="0"/>
              </a:rPr>
              <a:t>Aangepaste consistentie</a:t>
            </a:r>
            <a:r>
              <a:rPr lang="nl-NL" sz="1900" dirty="0" smtClean="0">
                <a:latin typeface="Arial" panose="020B0604020202020204" pitchFamily="34" charset="0"/>
                <a:cs typeface="Arial" panose="020B0604020202020204" pitchFamily="34" charset="0"/>
              </a:rPr>
              <a:t>; vers, vernieuwend en vol van smaak</a:t>
            </a:r>
          </a:p>
          <a:p>
            <a:pPr>
              <a:lnSpc>
                <a:spcPct val="150000"/>
              </a:lnSpc>
            </a:pPr>
            <a:r>
              <a:rPr lang="nl-NL" sz="1900" dirty="0">
                <a:latin typeface="Arial" panose="020B0604020202020204" pitchFamily="34" charset="0"/>
                <a:cs typeface="Arial" panose="020B0604020202020204" pitchFamily="34" charset="0"/>
              </a:rPr>
              <a:t>	</a:t>
            </a:r>
            <a:r>
              <a:rPr lang="nl-NL" sz="1900" dirty="0" err="1" smtClean="0">
                <a:solidFill>
                  <a:srgbClr val="9E4D6A"/>
                </a:solidFill>
                <a:latin typeface="Arial" panose="020B0604020202020204" pitchFamily="34" charset="0"/>
                <a:cs typeface="Arial" panose="020B0604020202020204" pitchFamily="34" charset="0"/>
              </a:rPr>
              <a:t>Kids</a:t>
            </a:r>
            <a:r>
              <a:rPr lang="nl-NL" sz="1900" dirty="0" smtClean="0">
                <a:solidFill>
                  <a:srgbClr val="9E4D6A"/>
                </a:solidFill>
                <a:latin typeface="Arial" panose="020B0604020202020204" pitchFamily="34" charset="0"/>
                <a:cs typeface="Arial" panose="020B0604020202020204" pitchFamily="34" charset="0"/>
              </a:rPr>
              <a:t> </a:t>
            </a:r>
            <a:r>
              <a:rPr lang="nl-NL" sz="1900" dirty="0" err="1" smtClean="0">
                <a:solidFill>
                  <a:srgbClr val="9E4D6A"/>
                </a:solidFill>
                <a:latin typeface="Arial" panose="020B0604020202020204" pitchFamily="34" charset="0"/>
                <a:cs typeface="Arial" panose="020B0604020202020204" pitchFamily="34" charset="0"/>
              </a:rPr>
              <a:t>meals</a:t>
            </a:r>
            <a:r>
              <a:rPr lang="nl-NL" sz="1900" dirty="0" smtClean="0">
                <a:latin typeface="Arial" panose="020B0604020202020204" pitchFamily="34" charset="0"/>
                <a:cs typeface="Arial" panose="020B0604020202020204" pitchFamily="34" charset="0"/>
              </a:rPr>
              <a:t>; focus op beleving van de maaltijd, manier van aanbieden</a:t>
            </a:r>
          </a:p>
          <a:p>
            <a:pPr>
              <a:lnSpc>
                <a:spcPct val="150000"/>
              </a:lnSpc>
            </a:pPr>
            <a:r>
              <a:rPr lang="nl-NL" sz="1900" dirty="0">
                <a:latin typeface="Arial" panose="020B0604020202020204" pitchFamily="34" charset="0"/>
                <a:cs typeface="Arial" panose="020B0604020202020204" pitchFamily="34" charset="0"/>
              </a:rPr>
              <a:t>	</a:t>
            </a:r>
            <a:r>
              <a:rPr lang="nl-NL" sz="1900" dirty="0" smtClean="0">
                <a:solidFill>
                  <a:srgbClr val="9E4D6A"/>
                </a:solidFill>
                <a:latin typeface="Arial" panose="020B0604020202020204" pitchFamily="34" charset="0"/>
                <a:cs typeface="Arial" panose="020B0604020202020204" pitchFamily="34" charset="0"/>
              </a:rPr>
              <a:t>Kalium- en natriumoverzicht</a:t>
            </a:r>
            <a:r>
              <a:rPr lang="nl-NL" sz="1900" dirty="0" smtClean="0">
                <a:latin typeface="Arial" panose="020B0604020202020204" pitchFamily="34" charset="0"/>
                <a:cs typeface="Arial" panose="020B0604020202020204" pitchFamily="34" charset="0"/>
              </a:rPr>
              <a:t>; (nefrologie)patiënt kan inzicht krijgen in  de</a:t>
            </a:r>
          </a:p>
          <a:p>
            <a:pPr>
              <a:lnSpc>
                <a:spcPct val="100000"/>
              </a:lnSpc>
            </a:pPr>
            <a:r>
              <a:rPr lang="nl-NL" sz="1900" dirty="0" smtClean="0">
                <a:latin typeface="Arial" panose="020B0604020202020204" pitchFamily="34" charset="0"/>
                <a:cs typeface="Arial" panose="020B0604020202020204" pitchFamily="34" charset="0"/>
              </a:rPr>
              <a:t>	inname 	natrium en kalium d.m.v. overzicht </a:t>
            </a:r>
          </a:p>
          <a:p>
            <a:pPr>
              <a:lnSpc>
                <a:spcPct val="150000"/>
              </a:lnSpc>
            </a:pPr>
            <a:r>
              <a:rPr lang="nl-NL" sz="1900" dirty="0" smtClean="0">
                <a:solidFill>
                  <a:srgbClr val="9E4D6A"/>
                </a:solidFill>
                <a:latin typeface="Arial" panose="020B0604020202020204" pitchFamily="34" charset="0"/>
                <a:cs typeface="Arial" panose="020B0604020202020204" pitchFamily="34" charset="0"/>
              </a:rPr>
              <a:t>	Koolhydratenoverzicht</a:t>
            </a:r>
            <a:r>
              <a:rPr lang="nl-NL" sz="1900" dirty="0" smtClean="0">
                <a:latin typeface="Arial" panose="020B0604020202020204" pitchFamily="34" charset="0"/>
                <a:cs typeface="Arial" panose="020B0604020202020204" pitchFamily="34" charset="0"/>
              </a:rPr>
              <a:t>; diabetespatiënt </a:t>
            </a:r>
            <a:r>
              <a:rPr lang="nl-NL" sz="1900" dirty="0">
                <a:latin typeface="Arial" panose="020B0604020202020204" pitchFamily="34" charset="0"/>
                <a:cs typeface="Arial" panose="020B0604020202020204" pitchFamily="34" charset="0"/>
              </a:rPr>
              <a:t>kan inzicht krijgen </a:t>
            </a:r>
            <a:r>
              <a:rPr lang="nl-NL" sz="1900" dirty="0" smtClean="0">
                <a:latin typeface="Arial" panose="020B0604020202020204" pitchFamily="34" charset="0"/>
                <a:cs typeface="Arial" panose="020B0604020202020204" pitchFamily="34" charset="0"/>
              </a:rPr>
              <a:t>in de</a:t>
            </a:r>
            <a:endParaRPr lang="nl-NL" sz="1900" dirty="0">
              <a:latin typeface="Arial" panose="020B0604020202020204" pitchFamily="34" charset="0"/>
              <a:cs typeface="Arial" panose="020B0604020202020204" pitchFamily="34" charset="0"/>
            </a:endParaRPr>
          </a:p>
          <a:p>
            <a:pPr>
              <a:lnSpc>
                <a:spcPct val="100000"/>
              </a:lnSpc>
            </a:pPr>
            <a:r>
              <a:rPr lang="nl-NL" sz="1900" dirty="0">
                <a:latin typeface="Arial" panose="020B0604020202020204" pitchFamily="34" charset="0"/>
                <a:cs typeface="Arial" panose="020B0604020202020204" pitchFamily="34" charset="0"/>
              </a:rPr>
              <a:t>	inname 	</a:t>
            </a:r>
            <a:r>
              <a:rPr lang="nl-NL" sz="1900" dirty="0" smtClean="0">
                <a:latin typeface="Arial" panose="020B0604020202020204" pitchFamily="34" charset="0"/>
                <a:cs typeface="Arial" panose="020B0604020202020204" pitchFamily="34" charset="0"/>
              </a:rPr>
              <a:t>van koolhydraten d.m.v</a:t>
            </a:r>
            <a:r>
              <a:rPr lang="nl-NL" sz="1900" dirty="0">
                <a:latin typeface="Arial" panose="020B0604020202020204" pitchFamily="34" charset="0"/>
                <a:cs typeface="Arial" panose="020B0604020202020204" pitchFamily="34" charset="0"/>
              </a:rPr>
              <a:t>. overzicht </a:t>
            </a:r>
          </a:p>
          <a:p>
            <a:pPr>
              <a:lnSpc>
                <a:spcPct val="100000"/>
              </a:lnSpc>
            </a:pPr>
            <a:endParaRPr lang="nl-NL" sz="1900" dirty="0" smtClean="0">
              <a:latin typeface="Arial" panose="020B0604020202020204" pitchFamily="34" charset="0"/>
              <a:cs typeface="Arial" panose="020B0604020202020204" pitchFamily="34" charset="0"/>
            </a:endParaRPr>
          </a:p>
          <a:p>
            <a:pPr>
              <a:lnSpc>
                <a:spcPct val="100000"/>
              </a:lnSpc>
            </a:pPr>
            <a:endParaRPr lang="nl-NL" dirty="0">
              <a:latin typeface="Arial" panose="020B0604020202020204" pitchFamily="34" charset="0"/>
              <a:cs typeface="Arial" panose="020B0604020202020204" pitchFamily="34" charset="0"/>
            </a:endParaRPr>
          </a:p>
          <a:p>
            <a:pPr marL="645750" lvl="1" indent="-285750">
              <a:lnSpc>
                <a:spcPct val="100000"/>
              </a:lnSpc>
              <a:buFont typeface="Arial" panose="020B0604020202020204" pitchFamily="34" charset="0"/>
              <a:buChar char="•"/>
            </a:pPr>
            <a:endParaRPr lang="nl-NL" dirty="0" smtClean="0">
              <a:latin typeface="Arial" panose="020B0604020202020204" pitchFamily="34" charset="0"/>
              <a:cs typeface="Arial" panose="020B0604020202020204" pitchFamily="34" charset="0"/>
            </a:endParaRPr>
          </a:p>
          <a:p>
            <a:pPr marL="285750" indent="-285750">
              <a:lnSpc>
                <a:spcPct val="100000"/>
              </a:lnSpc>
              <a:buFont typeface="Arial" panose="020B0604020202020204" pitchFamily="34" charset="0"/>
              <a:buChar char="•"/>
            </a:pPr>
            <a:endParaRPr lang="nl-NL" dirty="0" smtClean="0">
              <a:latin typeface="Arial" panose="020B0604020202020204" pitchFamily="34" charset="0"/>
              <a:cs typeface="Arial" panose="020B0604020202020204" pitchFamily="34" charset="0"/>
            </a:endParaRPr>
          </a:p>
          <a:p>
            <a:pPr marL="285750" indent="-285750">
              <a:lnSpc>
                <a:spcPct val="100000"/>
              </a:lnSpc>
              <a:buFont typeface="Arial" panose="020B0604020202020204" pitchFamily="34" charset="0"/>
              <a:buChar char="•"/>
            </a:pPr>
            <a:endParaRPr lang="nl-NL" u="sng" dirty="0" smtClean="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screen"/>
          <a:srcRect/>
          <a:stretch>
            <a:fillRect/>
          </a:stretch>
        </p:blipFill>
        <p:spPr bwMode="auto">
          <a:xfrm>
            <a:off x="850931" y="4766444"/>
            <a:ext cx="120977" cy="169919"/>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screen"/>
          <a:srcRect/>
          <a:stretch>
            <a:fillRect/>
          </a:stretch>
        </p:blipFill>
        <p:spPr bwMode="auto">
          <a:xfrm>
            <a:off x="850926" y="3471403"/>
            <a:ext cx="120977" cy="169919"/>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screen"/>
          <a:srcRect/>
          <a:stretch>
            <a:fillRect/>
          </a:stretch>
        </p:blipFill>
        <p:spPr bwMode="auto">
          <a:xfrm>
            <a:off x="850927" y="3903083"/>
            <a:ext cx="120977" cy="169919"/>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screen"/>
          <a:srcRect/>
          <a:stretch>
            <a:fillRect/>
          </a:stretch>
        </p:blipFill>
        <p:spPr bwMode="auto">
          <a:xfrm>
            <a:off x="850928" y="4357312"/>
            <a:ext cx="120977" cy="169919"/>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screen"/>
          <a:srcRect/>
          <a:stretch>
            <a:fillRect/>
          </a:stretch>
        </p:blipFill>
        <p:spPr bwMode="auto">
          <a:xfrm>
            <a:off x="850931" y="5530409"/>
            <a:ext cx="120977" cy="169919"/>
          </a:xfrm>
          <a:prstGeom prst="rect">
            <a:avLst/>
          </a:prstGeom>
          <a:noFill/>
          <a:ln w="9525">
            <a:noFill/>
            <a:miter lim="800000"/>
            <a:headEnd/>
            <a:tailEnd/>
          </a:ln>
          <a:effectLst/>
        </p:spPr>
      </p:pic>
    </p:spTree>
    <p:extLst>
      <p:ext uri="{BB962C8B-B14F-4D97-AF65-F5344CB8AC3E}">
        <p14:creationId xmlns:p14="http://schemas.microsoft.com/office/powerpoint/2010/main" xmlns="" val="78701708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4913" y="600604"/>
            <a:ext cx="7404993" cy="1188094"/>
          </a:xfrm>
        </p:spPr>
        <p:txBody>
          <a:bodyPr/>
          <a:lstStyle/>
          <a:p>
            <a:r>
              <a:rPr lang="nl-NL" sz="3200" dirty="0">
                <a:solidFill>
                  <a:srgbClr val="8B3857"/>
                </a:solidFill>
                <a:latin typeface="Arial" panose="020B0604020202020204" pitchFamily="34" charset="0"/>
                <a:ea typeface="+mn-ea"/>
                <a:cs typeface="Arial" panose="020B0604020202020204" pitchFamily="34" charset="0"/>
                <a:sym typeface="Wingdings"/>
              </a:rPr>
              <a:t>Wat is er ontwikkeld?</a:t>
            </a:r>
            <a:br>
              <a:rPr lang="nl-NL" sz="3200" dirty="0">
                <a:solidFill>
                  <a:srgbClr val="8B3857"/>
                </a:solidFill>
                <a:latin typeface="Arial" panose="020B0604020202020204" pitchFamily="34" charset="0"/>
                <a:ea typeface="+mn-ea"/>
                <a:cs typeface="Arial" panose="020B0604020202020204" pitchFamily="34" charset="0"/>
                <a:sym typeface="Wingdings"/>
              </a:rPr>
            </a:br>
            <a:r>
              <a:rPr lang="nl-NL" sz="3200" dirty="0" smtClean="0">
                <a:solidFill>
                  <a:srgbClr val="DD6CA7"/>
                </a:solidFill>
                <a:latin typeface="Arial" panose="020B0604020202020204" pitchFamily="34" charset="0"/>
                <a:cs typeface="Arial" panose="020B0604020202020204" pitchFamily="34" charset="0"/>
                <a:sym typeface="Wingdings"/>
              </a:rPr>
              <a:t>Nefrologie overzicht</a:t>
            </a:r>
            <a:r>
              <a:rPr lang="nl-NL" sz="3200" dirty="0" smtClean="0">
                <a:solidFill>
                  <a:srgbClr val="06635D"/>
                </a:solidFill>
                <a:latin typeface="Arial" panose="020B0604020202020204" pitchFamily="34" charset="0"/>
                <a:cs typeface="Arial" panose="020B0604020202020204" pitchFamily="34" charset="0"/>
                <a:sym typeface="Wingdings"/>
              </a:rPr>
              <a:t/>
            </a:r>
            <a:br>
              <a:rPr lang="nl-NL" sz="3200" dirty="0" smtClean="0">
                <a:solidFill>
                  <a:srgbClr val="06635D"/>
                </a:solidFill>
                <a:latin typeface="Arial" panose="020B0604020202020204" pitchFamily="34" charset="0"/>
                <a:cs typeface="Arial" panose="020B0604020202020204" pitchFamily="34" charset="0"/>
                <a:sym typeface="Wingdings"/>
              </a:rPr>
            </a:br>
            <a:r>
              <a:rPr lang="nl-NL" sz="3200" dirty="0" smtClean="0">
                <a:latin typeface="Arial" panose="020B0604020202020204" pitchFamily="34" charset="0"/>
                <a:cs typeface="Arial" panose="020B0604020202020204" pitchFamily="34" charset="0"/>
                <a:sym typeface="Wingdings"/>
              </a:rPr>
              <a:t/>
            </a:r>
            <a:br>
              <a:rPr lang="nl-NL" sz="3200" dirty="0" smtClean="0">
                <a:latin typeface="Arial" panose="020B0604020202020204" pitchFamily="34" charset="0"/>
                <a:cs typeface="Arial" panose="020B0604020202020204" pitchFamily="34" charset="0"/>
                <a:sym typeface="Wingdings"/>
              </a:rPr>
            </a:br>
            <a:r>
              <a:rPr lang="nl-NL" sz="3200" dirty="0" smtClean="0">
                <a:latin typeface="Arial" panose="020B0604020202020204" pitchFamily="34" charset="0"/>
                <a:cs typeface="Arial" panose="020B0604020202020204" pitchFamily="34" charset="0"/>
                <a:sym typeface="Wingdings"/>
              </a:rPr>
              <a:t/>
            </a:r>
            <a:br>
              <a:rPr lang="nl-NL" sz="3200" dirty="0" smtClean="0">
                <a:latin typeface="Arial" panose="020B0604020202020204" pitchFamily="34" charset="0"/>
                <a:cs typeface="Arial" panose="020B0604020202020204" pitchFamily="34" charset="0"/>
                <a:sym typeface="Wingdings"/>
              </a:rPr>
            </a:br>
            <a:endParaRPr lang="nl-NL" sz="3200" dirty="0">
              <a:latin typeface="Arial" panose="020B0604020202020204" pitchFamily="34" charset="0"/>
              <a:cs typeface="Arial" panose="020B0604020202020204" pitchFamily="34" charset="0"/>
            </a:endParaRPr>
          </a:p>
        </p:txBody>
      </p:sp>
      <p:sp>
        <p:nvSpPr>
          <p:cNvPr id="8" name="Rechthoek 7"/>
          <p:cNvSpPr/>
          <p:nvPr/>
        </p:nvSpPr>
        <p:spPr>
          <a:xfrm>
            <a:off x="631571" y="1765221"/>
            <a:ext cx="3790304" cy="3416320"/>
          </a:xfrm>
          <a:prstGeom prst="rect">
            <a:avLst/>
          </a:prstGeom>
        </p:spPr>
        <p:txBody>
          <a:bodyPr wrap="square">
            <a:spAutoFit/>
          </a:bodyPr>
          <a:lstStyle/>
          <a:p>
            <a:pPr marL="342900" lvl="1" indent="-342900">
              <a:buFont typeface="Arial" panose="020B0604020202020204" pitchFamily="34" charset="0"/>
              <a:buChar char="•"/>
            </a:pPr>
            <a:r>
              <a:rPr lang="nl-NL"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Boekje </a:t>
            </a:r>
            <a:r>
              <a:rPr lang="nl-NL"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speciaal </a:t>
            </a:r>
            <a:r>
              <a:rPr lang="nl-NL"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voor de nierpatiënten:</a:t>
            </a:r>
          </a:p>
          <a:p>
            <a:pPr marL="800100" lvl="2" indent="-342900">
              <a:buFont typeface="Arial" panose="020B0604020202020204" pitchFamily="34" charset="0"/>
              <a:buChar char="•"/>
            </a:pPr>
            <a:r>
              <a:rPr lang="en-US"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patient </a:t>
            </a:r>
            <a:r>
              <a:rPr lang="en-US" sz="24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heeft</a:t>
            </a:r>
            <a:r>
              <a:rPr lang="en-US"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zelf</a:t>
            </a:r>
            <a:r>
              <a:rPr lang="en-US"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de </a:t>
            </a:r>
            <a:r>
              <a:rPr lang="en-US" sz="2400" dirty="0" err="1"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controle</a:t>
            </a:r>
            <a:endParaRPr lang="en-US"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marL="800100" lvl="2" indent="-342900">
              <a:buFont typeface="Arial" panose="020B0604020202020204" pitchFamily="34" charset="0"/>
              <a:buChar char="•"/>
            </a:pPr>
            <a:endParaRPr lang="nl-NL"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nl-NL"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Adviserende rol:</a:t>
            </a:r>
          </a:p>
          <a:p>
            <a:pPr marL="742950" lvl="1" indent="-285750">
              <a:buFont typeface="Arial" panose="020B0604020202020204" pitchFamily="34" charset="0"/>
              <a:buChar char="•"/>
            </a:pPr>
            <a:r>
              <a:rPr lang="nl-NL"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a:t>
            </a:r>
            <a:r>
              <a:rPr lang="nl-NL"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oedingsassistent</a:t>
            </a:r>
          </a:p>
          <a:p>
            <a:pPr marL="742950" lvl="1" indent="-285750">
              <a:buFont typeface="Arial" panose="020B0604020202020204" pitchFamily="34" charset="0"/>
              <a:buChar char="•"/>
            </a:pPr>
            <a:r>
              <a:rPr lang="nl-NL"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diëtist</a:t>
            </a:r>
          </a:p>
          <a:p>
            <a:pPr lvl="1"/>
            <a:endParaRPr lang="en-US"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Afbeelding 8"/>
          <p:cNvPicPr>
            <a:picLocks noChangeAspect="1"/>
          </p:cNvPicPr>
          <p:nvPr/>
        </p:nvPicPr>
        <p:blipFill rotWithShape="1">
          <a:blip r:embed="rId3"/>
          <a:srcRect l="39507" t="42889" r="49747" b="48105"/>
          <a:stretch/>
        </p:blipFill>
        <p:spPr>
          <a:xfrm>
            <a:off x="5377218" y="2764690"/>
            <a:ext cx="1910687" cy="900752"/>
          </a:xfrm>
          <a:prstGeom prst="rect">
            <a:avLst/>
          </a:prstGeom>
          <a:ln w="6350">
            <a:noFill/>
          </a:ln>
        </p:spPr>
      </p:pic>
      <p:pic>
        <p:nvPicPr>
          <p:cNvPr id="10" name="Afbeelding 9"/>
          <p:cNvPicPr>
            <a:picLocks noChangeAspect="1"/>
          </p:cNvPicPr>
          <p:nvPr/>
        </p:nvPicPr>
        <p:blipFill rotWithShape="1">
          <a:blip r:embed="rId3"/>
          <a:srcRect l="43694" t="49298" r="41031" b="38225"/>
          <a:stretch/>
        </p:blipFill>
        <p:spPr>
          <a:xfrm>
            <a:off x="7287905" y="2822839"/>
            <a:ext cx="791570" cy="1247962"/>
          </a:xfrm>
          <a:prstGeom prst="rect">
            <a:avLst/>
          </a:prstGeom>
          <a:ln w="6350">
            <a:noFill/>
          </a:ln>
        </p:spPr>
      </p:pic>
      <p:sp>
        <p:nvSpPr>
          <p:cNvPr id="3" name="Tijdelijke aanduiding voor dianummer 2"/>
          <p:cNvSpPr>
            <a:spLocks noGrp="1"/>
          </p:cNvSpPr>
          <p:nvPr>
            <p:ph type="sldNum" sz="quarter" idx="12"/>
          </p:nvPr>
        </p:nvSpPr>
        <p:spPr/>
        <p:txBody>
          <a:bodyPr/>
          <a:lstStyle/>
          <a:p>
            <a:fld id="{1D575ABE-78FA-734D-87F9-CA4FE7A0E5C7}" type="slidenum">
              <a:rPr lang="nl-NL" smtClean="0"/>
              <a:pPr/>
              <a:t>17</a:t>
            </a:fld>
            <a:endParaRPr lang="nl-NL" dirty="0"/>
          </a:p>
        </p:txBody>
      </p:sp>
      <p:pic>
        <p:nvPicPr>
          <p:cNvPr id="5" name="Afbeelding 4"/>
          <p:cNvPicPr>
            <a:picLocks noChangeAspect="1"/>
          </p:cNvPicPr>
          <p:nvPr/>
        </p:nvPicPr>
        <p:blipFill rotWithShape="1">
          <a:blip r:embed="rId4"/>
          <a:srcRect l="26864" t="12187" r="44317" b="7862"/>
          <a:stretch/>
        </p:blipFill>
        <p:spPr>
          <a:xfrm>
            <a:off x="5115340" y="516834"/>
            <a:ext cx="3829878" cy="5976731"/>
          </a:xfrm>
          <a:prstGeom prst="rect">
            <a:avLst/>
          </a:prstGeom>
          <a:ln w="6350">
            <a:solidFill>
              <a:schemeClr val="accent1">
                <a:lumMod val="10000"/>
              </a:schemeClr>
            </a:solidFill>
          </a:ln>
        </p:spPr>
      </p:pic>
      <p:pic>
        <p:nvPicPr>
          <p:cNvPr id="11" name="Picture 2"/>
          <p:cNvPicPr>
            <a:picLocks noChangeAspect="1" noChangeArrowheads="1"/>
          </p:cNvPicPr>
          <p:nvPr/>
        </p:nvPicPr>
        <p:blipFill>
          <a:blip r:embed="rId5" cstate="screen"/>
          <a:srcRect/>
          <a:stretch>
            <a:fillRect/>
          </a:stretch>
        </p:blipFill>
        <p:spPr bwMode="auto">
          <a:xfrm>
            <a:off x="716313" y="1913909"/>
            <a:ext cx="120977" cy="169919"/>
          </a:xfrm>
          <a:prstGeom prst="rect">
            <a:avLst/>
          </a:prstGeom>
          <a:noFill/>
          <a:ln w="9525">
            <a:noFill/>
            <a:miter lim="800000"/>
            <a:headEnd/>
            <a:tailEnd/>
          </a:ln>
          <a:effectLst/>
        </p:spPr>
      </p:pic>
      <p:pic>
        <p:nvPicPr>
          <p:cNvPr id="12" name="Picture 2"/>
          <p:cNvPicPr>
            <a:picLocks noChangeAspect="1" noChangeArrowheads="1"/>
          </p:cNvPicPr>
          <p:nvPr/>
        </p:nvPicPr>
        <p:blipFill>
          <a:blip r:embed="rId5" cstate="screen"/>
          <a:srcRect/>
          <a:stretch>
            <a:fillRect/>
          </a:stretch>
        </p:blipFill>
        <p:spPr bwMode="auto">
          <a:xfrm>
            <a:off x="1187149" y="2675665"/>
            <a:ext cx="120977" cy="169919"/>
          </a:xfrm>
          <a:prstGeom prst="rect">
            <a:avLst/>
          </a:prstGeom>
          <a:noFill/>
          <a:ln w="9525">
            <a:noFill/>
            <a:miter lim="800000"/>
            <a:headEnd/>
            <a:tailEnd/>
          </a:ln>
          <a:effectLst/>
        </p:spPr>
      </p:pic>
      <p:pic>
        <p:nvPicPr>
          <p:cNvPr id="13" name="Picture 2"/>
          <p:cNvPicPr>
            <a:picLocks noChangeAspect="1" noChangeArrowheads="1"/>
          </p:cNvPicPr>
          <p:nvPr/>
        </p:nvPicPr>
        <p:blipFill>
          <a:blip r:embed="rId5" cstate="screen"/>
          <a:srcRect/>
          <a:stretch>
            <a:fillRect/>
          </a:stretch>
        </p:blipFill>
        <p:spPr bwMode="auto">
          <a:xfrm>
            <a:off x="722012" y="3748669"/>
            <a:ext cx="120977" cy="169919"/>
          </a:xfrm>
          <a:prstGeom prst="rect">
            <a:avLst/>
          </a:prstGeom>
          <a:noFill/>
          <a:ln w="9525">
            <a:noFill/>
            <a:miter lim="800000"/>
            <a:headEnd/>
            <a:tailEnd/>
          </a:ln>
          <a:effectLst/>
        </p:spPr>
      </p:pic>
      <p:pic>
        <p:nvPicPr>
          <p:cNvPr id="14" name="Picture 2"/>
          <p:cNvPicPr>
            <a:picLocks noChangeAspect="1" noChangeArrowheads="1"/>
          </p:cNvPicPr>
          <p:nvPr/>
        </p:nvPicPr>
        <p:blipFill>
          <a:blip r:embed="rId5" cstate="screen"/>
          <a:srcRect/>
          <a:stretch>
            <a:fillRect/>
          </a:stretch>
        </p:blipFill>
        <p:spPr bwMode="auto">
          <a:xfrm>
            <a:off x="1177681" y="4108491"/>
            <a:ext cx="120977" cy="169919"/>
          </a:xfrm>
          <a:prstGeom prst="rect">
            <a:avLst/>
          </a:prstGeom>
          <a:noFill/>
          <a:ln w="9525">
            <a:noFill/>
            <a:miter lim="800000"/>
            <a:headEnd/>
            <a:tailEnd/>
          </a:ln>
          <a:effectLst/>
        </p:spPr>
      </p:pic>
      <p:pic>
        <p:nvPicPr>
          <p:cNvPr id="15" name="Picture 2"/>
          <p:cNvPicPr>
            <a:picLocks noChangeAspect="1" noChangeArrowheads="1"/>
          </p:cNvPicPr>
          <p:nvPr/>
        </p:nvPicPr>
        <p:blipFill>
          <a:blip r:embed="rId5" cstate="screen"/>
          <a:srcRect/>
          <a:stretch>
            <a:fillRect/>
          </a:stretch>
        </p:blipFill>
        <p:spPr bwMode="auto">
          <a:xfrm>
            <a:off x="1187149" y="4549408"/>
            <a:ext cx="120977" cy="169919"/>
          </a:xfrm>
          <a:prstGeom prst="rect">
            <a:avLst/>
          </a:prstGeom>
          <a:noFill/>
          <a:ln w="9525">
            <a:noFill/>
            <a:miter lim="800000"/>
            <a:headEnd/>
            <a:tailEnd/>
          </a:ln>
          <a:effectLst/>
        </p:spPr>
      </p:pic>
      <p:pic>
        <p:nvPicPr>
          <p:cNvPr id="16" name="Picture 2"/>
          <p:cNvPicPr>
            <a:picLocks noChangeAspect="1" noChangeArrowheads="1"/>
          </p:cNvPicPr>
          <p:nvPr/>
        </p:nvPicPr>
        <p:blipFill>
          <a:blip r:embed="rId5" cstate="screen"/>
          <a:srcRect/>
          <a:stretch>
            <a:fillRect/>
          </a:stretch>
        </p:blipFill>
        <p:spPr bwMode="auto">
          <a:xfrm>
            <a:off x="383112" y="300920"/>
            <a:ext cx="333201" cy="468000"/>
          </a:xfrm>
          <a:prstGeom prst="rect">
            <a:avLst/>
          </a:prstGeom>
          <a:noFill/>
          <a:ln w="9525">
            <a:noFill/>
            <a:miter lim="800000"/>
            <a:headEnd/>
            <a:tailEnd/>
          </a:ln>
          <a:effectLst/>
        </p:spPr>
      </p:pic>
    </p:spTree>
    <p:extLst>
      <p:ext uri="{BB962C8B-B14F-4D97-AF65-F5344CB8AC3E}">
        <p14:creationId xmlns:p14="http://schemas.microsoft.com/office/powerpoint/2010/main" xmlns="" val="41411659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5971" y="662764"/>
            <a:ext cx="4307494" cy="1188094"/>
          </a:xfrm>
        </p:spPr>
        <p:txBody>
          <a:bodyPr/>
          <a:lstStyle/>
          <a:p>
            <a:r>
              <a:rPr lang="nl-NL" sz="3200" dirty="0" smtClean="0">
                <a:solidFill>
                  <a:srgbClr val="8B3857"/>
                </a:solidFill>
                <a:latin typeface="Arial" panose="020B0604020202020204" pitchFamily="34" charset="0"/>
                <a:cs typeface="Arial" panose="020B0604020202020204" pitchFamily="34" charset="0"/>
                <a:sym typeface="Wingdings"/>
              </a:rPr>
              <a:t>Nefrologie meters </a:t>
            </a:r>
            <a:r>
              <a:rPr lang="nl-NL" sz="3200" dirty="0" smtClean="0">
                <a:solidFill>
                  <a:srgbClr val="06635D"/>
                </a:solidFill>
                <a:latin typeface="Arial" panose="020B0604020202020204" pitchFamily="34" charset="0"/>
                <a:cs typeface="Arial" panose="020B0604020202020204" pitchFamily="34" charset="0"/>
                <a:sym typeface="Wingdings"/>
              </a:rPr>
              <a:t/>
            </a:r>
            <a:br>
              <a:rPr lang="nl-NL" sz="3200" dirty="0" smtClean="0">
                <a:solidFill>
                  <a:srgbClr val="06635D"/>
                </a:solidFill>
                <a:latin typeface="Arial" panose="020B0604020202020204" pitchFamily="34" charset="0"/>
                <a:cs typeface="Arial" panose="020B0604020202020204" pitchFamily="34" charset="0"/>
                <a:sym typeface="Wingdings"/>
              </a:rPr>
            </a:br>
            <a:r>
              <a:rPr lang="nl-NL" sz="3200" dirty="0" smtClean="0">
                <a:solidFill>
                  <a:srgbClr val="DD6CA7"/>
                </a:solidFill>
                <a:latin typeface="Arial" panose="020B0604020202020204" pitchFamily="34" charset="0"/>
                <a:cs typeface="Arial" panose="020B0604020202020204" pitchFamily="34" charset="0"/>
                <a:sym typeface="Wingdings"/>
              </a:rPr>
              <a:t>Natrium</a:t>
            </a:r>
            <a:r>
              <a:rPr lang="nl-NL" sz="3200" dirty="0">
                <a:solidFill>
                  <a:srgbClr val="DD6CA7"/>
                </a:solidFill>
                <a:latin typeface="Arial" panose="020B0604020202020204" pitchFamily="34" charset="0"/>
                <a:cs typeface="Arial" panose="020B0604020202020204" pitchFamily="34" charset="0"/>
                <a:sym typeface="Wingdings"/>
              </a:rPr>
              <a:t> </a:t>
            </a:r>
            <a:r>
              <a:rPr lang="nl-NL" sz="3200" dirty="0" smtClean="0">
                <a:solidFill>
                  <a:srgbClr val="DD6CA7"/>
                </a:solidFill>
                <a:latin typeface="Arial" panose="020B0604020202020204" pitchFamily="34" charset="0"/>
                <a:cs typeface="Arial" panose="020B0604020202020204" pitchFamily="34" charset="0"/>
                <a:sym typeface="Wingdings"/>
              </a:rPr>
              <a:t>en kalium</a:t>
            </a:r>
            <a:r>
              <a:rPr lang="nl-NL" sz="3200" dirty="0" smtClean="0">
                <a:solidFill>
                  <a:srgbClr val="06635D"/>
                </a:solidFill>
                <a:latin typeface="Arial" panose="020B0604020202020204" pitchFamily="34" charset="0"/>
                <a:cs typeface="Arial" panose="020B0604020202020204" pitchFamily="34" charset="0"/>
                <a:sym typeface="Wingdings"/>
              </a:rPr>
              <a:t/>
            </a:r>
            <a:br>
              <a:rPr lang="nl-NL" sz="3200" dirty="0" smtClean="0">
                <a:solidFill>
                  <a:srgbClr val="06635D"/>
                </a:solidFill>
                <a:latin typeface="Arial" panose="020B0604020202020204" pitchFamily="34" charset="0"/>
                <a:cs typeface="Arial" panose="020B0604020202020204" pitchFamily="34" charset="0"/>
                <a:sym typeface="Wingdings"/>
              </a:rPr>
            </a:br>
            <a:r>
              <a:rPr lang="nl-NL" sz="3200" dirty="0" smtClean="0">
                <a:latin typeface="Arial" panose="020B0604020202020204" pitchFamily="34" charset="0"/>
                <a:cs typeface="Arial" panose="020B0604020202020204" pitchFamily="34" charset="0"/>
                <a:sym typeface="Wingdings"/>
              </a:rPr>
              <a:t/>
            </a:r>
            <a:br>
              <a:rPr lang="nl-NL" sz="3200" dirty="0" smtClean="0">
                <a:latin typeface="Arial" panose="020B0604020202020204" pitchFamily="34" charset="0"/>
                <a:cs typeface="Arial" panose="020B0604020202020204" pitchFamily="34" charset="0"/>
                <a:sym typeface="Wingdings"/>
              </a:rPr>
            </a:br>
            <a:r>
              <a:rPr lang="nl-NL" sz="3200" dirty="0" smtClean="0">
                <a:latin typeface="Arial" panose="020B0604020202020204" pitchFamily="34" charset="0"/>
                <a:cs typeface="Arial" panose="020B0604020202020204" pitchFamily="34" charset="0"/>
                <a:sym typeface="Wingdings"/>
              </a:rPr>
              <a:t/>
            </a:r>
            <a:br>
              <a:rPr lang="nl-NL" sz="3200" dirty="0" smtClean="0">
                <a:latin typeface="Arial" panose="020B0604020202020204" pitchFamily="34" charset="0"/>
                <a:cs typeface="Arial" panose="020B0604020202020204" pitchFamily="34" charset="0"/>
                <a:sym typeface="Wingdings"/>
              </a:rPr>
            </a:br>
            <a:endParaRPr lang="nl-NL" sz="3200" dirty="0">
              <a:latin typeface="Arial" panose="020B0604020202020204" pitchFamily="34" charset="0"/>
              <a:cs typeface="Arial" panose="020B0604020202020204" pitchFamily="34" charset="0"/>
            </a:endParaRPr>
          </a:p>
        </p:txBody>
      </p:sp>
      <p:sp>
        <p:nvSpPr>
          <p:cNvPr id="3" name="Tijdelijke aanduiding voor dianummer 2"/>
          <p:cNvSpPr>
            <a:spLocks noGrp="1"/>
          </p:cNvSpPr>
          <p:nvPr>
            <p:ph type="sldNum" sz="quarter" idx="12"/>
          </p:nvPr>
        </p:nvSpPr>
        <p:spPr/>
        <p:txBody>
          <a:bodyPr/>
          <a:lstStyle/>
          <a:p>
            <a:fld id="{1D575ABE-78FA-734D-87F9-CA4FE7A0E5C7}" type="slidenum">
              <a:rPr lang="nl-NL" smtClean="0"/>
              <a:pPr/>
              <a:t>18</a:t>
            </a:fld>
            <a:endParaRPr lang="nl-NL" dirty="0"/>
          </a:p>
        </p:txBody>
      </p:sp>
      <p:pic>
        <p:nvPicPr>
          <p:cNvPr id="6" name="Afbeelding 5"/>
          <p:cNvPicPr>
            <a:picLocks noChangeAspect="1"/>
          </p:cNvPicPr>
          <p:nvPr/>
        </p:nvPicPr>
        <p:blipFill rotWithShape="1">
          <a:blip r:embed="rId3"/>
          <a:srcRect l="33876" t="9978" r="43464" b="7052"/>
          <a:stretch/>
        </p:blipFill>
        <p:spPr>
          <a:xfrm>
            <a:off x="5499543" y="209269"/>
            <a:ext cx="3102919" cy="6390735"/>
          </a:xfrm>
          <a:prstGeom prst="rect">
            <a:avLst/>
          </a:prstGeom>
        </p:spPr>
      </p:pic>
      <p:sp>
        <p:nvSpPr>
          <p:cNvPr id="12" name="Tijdelijke aanduiding voor inhoud 2"/>
          <p:cNvSpPr>
            <a:spLocks noGrp="1"/>
          </p:cNvSpPr>
          <p:nvPr>
            <p:ph idx="1"/>
          </p:nvPr>
        </p:nvSpPr>
        <p:spPr>
          <a:xfrm>
            <a:off x="548180" y="2454181"/>
            <a:ext cx="3738698" cy="4403819"/>
          </a:xfrm>
        </p:spPr>
        <p:txBody>
          <a:bodyPr/>
          <a:lstStyle/>
          <a:p>
            <a:pPr marL="285750" indent="-28575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Natrium: </a:t>
            </a:r>
          </a:p>
          <a:p>
            <a:pPr marL="645750" lvl="1" indent="-28575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maximum </a:t>
            </a:r>
          </a:p>
          <a:p>
            <a:pPr marL="285750" indent="-285750">
              <a:lnSpc>
                <a:spcPts val="3000"/>
              </a:lnSpc>
              <a:buFont typeface="Arial" panose="020B0604020202020204" pitchFamily="34" charset="0"/>
              <a:buChar char="•"/>
            </a:pPr>
            <a:endParaRPr lang="nl-NL" sz="2400" dirty="0">
              <a:solidFill>
                <a:schemeClr val="bg1">
                  <a:lumMod val="50000"/>
                </a:schemeClr>
              </a:solidFill>
              <a:latin typeface="Arial" panose="020B0604020202020204" pitchFamily="34" charset="0"/>
              <a:cs typeface="Arial" panose="020B0604020202020204" pitchFamily="34" charset="0"/>
            </a:endParaRPr>
          </a:p>
          <a:p>
            <a:pPr marL="285750" indent="-28575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Kalium: </a:t>
            </a:r>
          </a:p>
          <a:p>
            <a:pPr marL="645750" lvl="1" indent="-28575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maximum </a:t>
            </a:r>
            <a:endParaRPr lang="nl-NL" sz="2400" dirty="0" smtClean="0">
              <a:solidFill>
                <a:schemeClr val="bg1">
                  <a:lumMod val="50000"/>
                </a:schemeClr>
              </a:solidFill>
              <a:latin typeface="Arial" panose="020B0604020202020204" pitchFamily="34" charset="0"/>
              <a:cs typeface="Arial" panose="020B0604020202020204" pitchFamily="34" charset="0"/>
            </a:endParaRPr>
          </a:p>
          <a:p>
            <a:pPr marL="285750" indent="-285750">
              <a:lnSpc>
                <a:spcPts val="3000"/>
              </a:lnSpc>
              <a:buFont typeface="Arial" panose="020B0604020202020204" pitchFamily="34" charset="0"/>
              <a:buChar char="•"/>
            </a:pPr>
            <a:endParaRPr lang="nl-NL" sz="2400" dirty="0">
              <a:solidFill>
                <a:schemeClr val="bg1">
                  <a:lumMod val="50000"/>
                </a:schemeClr>
              </a:solidFill>
              <a:latin typeface="Arial" panose="020B0604020202020204" pitchFamily="34" charset="0"/>
              <a:cs typeface="Arial" panose="020B0604020202020204" pitchFamily="34" charset="0"/>
            </a:endParaRPr>
          </a:p>
          <a:p>
            <a:pPr>
              <a:lnSpc>
                <a:spcPts val="3000"/>
              </a:lnSpc>
            </a:pPr>
            <a:endParaRPr lang="en-US" sz="2400" dirty="0" smtClean="0">
              <a:solidFill>
                <a:schemeClr val="bg1">
                  <a:lumMod val="50000"/>
                </a:schemeClr>
              </a:solidFill>
              <a:latin typeface="Graphik Light" pitchFamily="34" charset="0"/>
            </a:endParaRPr>
          </a:p>
          <a:p>
            <a:pPr lvl="0">
              <a:lnSpc>
                <a:spcPts val="3000"/>
              </a:lnSpc>
            </a:pPr>
            <a:endParaRPr lang="nl-NL" sz="1800" dirty="0">
              <a:solidFill>
                <a:schemeClr val="bg1">
                  <a:lumMod val="50000"/>
                </a:schemeClr>
              </a:solidFill>
            </a:endParaRPr>
          </a:p>
          <a:p>
            <a:pPr lvl="0">
              <a:lnSpc>
                <a:spcPts val="3000"/>
              </a:lnSpc>
            </a:pPr>
            <a:endParaRPr lang="nl-NL" sz="1800" dirty="0" smtClean="0">
              <a:solidFill>
                <a:schemeClr val="bg1">
                  <a:lumMod val="50000"/>
                </a:schemeClr>
              </a:solidFill>
            </a:endParaRPr>
          </a:p>
          <a:p>
            <a:pPr lvl="0">
              <a:lnSpc>
                <a:spcPts val="3000"/>
              </a:lnSpc>
            </a:pPr>
            <a:endParaRPr lang="nl-NL" sz="1800" dirty="0">
              <a:solidFill>
                <a:schemeClr val="bg1">
                  <a:lumMod val="50000"/>
                </a:schemeClr>
              </a:solidFill>
            </a:endParaRPr>
          </a:p>
          <a:p>
            <a:pPr lvl="0">
              <a:lnSpc>
                <a:spcPts val="3000"/>
              </a:lnSpc>
            </a:pPr>
            <a:r>
              <a:rPr lang="nl-NL" sz="1800" dirty="0" smtClean="0">
                <a:solidFill>
                  <a:schemeClr val="bg1">
                    <a:lumMod val="50000"/>
                  </a:schemeClr>
                </a:solidFill>
              </a:rPr>
              <a:t/>
            </a:r>
            <a:br>
              <a:rPr lang="nl-NL" sz="1800" dirty="0" smtClean="0">
                <a:solidFill>
                  <a:schemeClr val="bg1">
                    <a:lumMod val="50000"/>
                  </a:schemeClr>
                </a:solidFill>
              </a:rPr>
            </a:br>
            <a:r>
              <a:rPr lang="nl-NL" sz="1800" dirty="0" smtClean="0">
                <a:solidFill>
                  <a:schemeClr val="bg1">
                    <a:lumMod val="50000"/>
                  </a:schemeClr>
                </a:solidFill>
              </a:rPr>
              <a:t>	</a:t>
            </a:r>
            <a:br>
              <a:rPr lang="nl-NL" sz="1800" dirty="0" smtClean="0">
                <a:solidFill>
                  <a:schemeClr val="bg1">
                    <a:lumMod val="50000"/>
                  </a:schemeClr>
                </a:solidFill>
              </a:rPr>
            </a:br>
            <a:r>
              <a:rPr lang="nl-NL" sz="1800" dirty="0" smtClean="0">
                <a:solidFill>
                  <a:schemeClr val="bg1">
                    <a:lumMod val="50000"/>
                  </a:schemeClr>
                </a:solidFill>
              </a:rPr>
              <a:t/>
            </a:r>
            <a:br>
              <a:rPr lang="nl-NL" sz="1800" dirty="0" smtClean="0">
                <a:solidFill>
                  <a:schemeClr val="bg1">
                    <a:lumMod val="50000"/>
                  </a:schemeClr>
                </a:solidFill>
              </a:rPr>
            </a:br>
            <a:endParaRPr lang="nl-NL" sz="1800" dirty="0">
              <a:solidFill>
                <a:schemeClr val="bg1">
                  <a:lumMod val="50000"/>
                </a:schemeClr>
              </a:solidFill>
            </a:endParaRPr>
          </a:p>
          <a:p>
            <a:pPr marL="457200" lvl="0" indent="-457200">
              <a:buFont typeface="Arial" panose="020B0604020202020204" pitchFamily="34" charset="0"/>
              <a:buChar char="•"/>
            </a:pPr>
            <a:endParaRPr lang="nl-NL" sz="1800" b="1" dirty="0">
              <a:solidFill>
                <a:schemeClr val="bg1">
                  <a:lumMod val="50000"/>
                </a:schemeClr>
              </a:solidFill>
            </a:endParaRPr>
          </a:p>
          <a:p>
            <a:pPr marL="457200" lvl="0" indent="-457200">
              <a:lnSpc>
                <a:spcPts val="3000"/>
              </a:lnSpc>
              <a:buFont typeface="Arial" panose="020B0604020202020204" pitchFamily="34" charset="0"/>
              <a:buChar char="•"/>
            </a:pPr>
            <a:endParaRPr lang="nl-NL" sz="1800" i="1" dirty="0" smtClean="0">
              <a:solidFill>
                <a:srgbClr val="8B3857"/>
              </a:solidFill>
            </a:endParaRPr>
          </a:p>
        </p:txBody>
      </p:sp>
      <p:pic>
        <p:nvPicPr>
          <p:cNvPr id="8" name="Picture 2"/>
          <p:cNvPicPr>
            <a:picLocks noChangeAspect="1" noChangeArrowheads="1"/>
          </p:cNvPicPr>
          <p:nvPr/>
        </p:nvPicPr>
        <p:blipFill>
          <a:blip r:embed="rId4" cstate="screen"/>
          <a:srcRect/>
          <a:stretch>
            <a:fillRect/>
          </a:stretch>
        </p:blipFill>
        <p:spPr bwMode="auto">
          <a:xfrm>
            <a:off x="383112" y="300920"/>
            <a:ext cx="333201" cy="468000"/>
          </a:xfrm>
          <a:prstGeom prst="rect">
            <a:avLst/>
          </a:prstGeom>
          <a:noFill/>
          <a:ln w="9525">
            <a:noFill/>
            <a:miter lim="800000"/>
            <a:headEnd/>
            <a:tailEnd/>
          </a:ln>
          <a:effectLst/>
        </p:spPr>
      </p:pic>
    </p:spTree>
    <p:extLst>
      <p:ext uri="{BB962C8B-B14F-4D97-AF65-F5344CB8AC3E}">
        <p14:creationId xmlns:p14="http://schemas.microsoft.com/office/powerpoint/2010/main" xmlns="" val="10419630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8175" y="778407"/>
            <a:ext cx="7976720" cy="1188094"/>
          </a:xfrm>
        </p:spPr>
        <p:txBody>
          <a:bodyPr/>
          <a:lstStyle/>
          <a:p>
            <a:r>
              <a:rPr lang="nl-NL" sz="3200" dirty="0" smtClean="0">
                <a:sym typeface="Wingdings"/>
              </a:rPr>
              <a:t/>
            </a:r>
            <a:br>
              <a:rPr lang="nl-NL" sz="3200" dirty="0" smtClean="0">
                <a:sym typeface="Wingdings"/>
              </a:rPr>
            </a:br>
            <a:r>
              <a:rPr lang="nl-NL" sz="3200" dirty="0" smtClean="0">
                <a:sym typeface="Wingdings"/>
              </a:rPr>
              <a:t/>
            </a:r>
            <a:br>
              <a:rPr lang="nl-NL" sz="3200" dirty="0" smtClean="0">
                <a:sym typeface="Wingdings"/>
              </a:rPr>
            </a:br>
            <a:endParaRPr lang="nl-NL" sz="3200" dirty="0"/>
          </a:p>
        </p:txBody>
      </p:sp>
      <p:sp>
        <p:nvSpPr>
          <p:cNvPr id="3" name="Tijdelijke aanduiding voor inhoud 2"/>
          <p:cNvSpPr>
            <a:spLocks noGrp="1"/>
          </p:cNvSpPr>
          <p:nvPr>
            <p:ph idx="1"/>
          </p:nvPr>
        </p:nvSpPr>
        <p:spPr>
          <a:xfrm>
            <a:off x="1048308" y="1868575"/>
            <a:ext cx="7976719" cy="3755469"/>
          </a:xfrm>
        </p:spPr>
        <p:txBody>
          <a:bodyPr/>
          <a:lstStyle/>
          <a:p>
            <a:pPr marL="457200" indent="-457200">
              <a:lnSpc>
                <a:spcPts val="3000"/>
              </a:lnSpc>
              <a:buFont typeface="Arial" panose="020B0604020202020204" pitchFamily="34" charset="0"/>
              <a:buChar char="•"/>
            </a:pPr>
            <a:endParaRPr lang="nl-NL" sz="1800" dirty="0" smtClean="0">
              <a:solidFill>
                <a:schemeClr val="bg1">
                  <a:lumMod val="50000"/>
                </a:schemeClr>
              </a:solidFill>
            </a:endParaRPr>
          </a:p>
          <a:p>
            <a:pPr marL="457200" indent="-457200">
              <a:lnSpc>
                <a:spcPts val="3000"/>
              </a:lnSpc>
            </a:pPr>
            <a:endParaRPr lang="nl-NL" sz="1800" dirty="0" smtClean="0">
              <a:solidFill>
                <a:schemeClr val="bg1">
                  <a:lumMod val="50000"/>
                </a:schemeClr>
              </a:solidFill>
            </a:endParaRPr>
          </a:p>
          <a:p>
            <a:pPr marL="457200" lvl="0" indent="-457200">
              <a:lnSpc>
                <a:spcPts val="3000"/>
              </a:lnSpc>
              <a:buFont typeface="Arial" panose="020B0604020202020204" pitchFamily="34" charset="0"/>
              <a:buChar char="•"/>
            </a:pPr>
            <a:endParaRPr lang="nl-NL" sz="1800" dirty="0">
              <a:solidFill>
                <a:schemeClr val="bg1">
                  <a:lumMod val="50000"/>
                </a:schemeClr>
              </a:solidFill>
            </a:endParaRPr>
          </a:p>
          <a:p>
            <a:pPr marL="457200" lvl="0" indent="-457200">
              <a:lnSpc>
                <a:spcPts val="3000"/>
              </a:lnSpc>
            </a:pPr>
            <a:r>
              <a:rPr lang="nl-NL" sz="1800" dirty="0" smtClean="0">
                <a:solidFill>
                  <a:schemeClr val="bg1">
                    <a:lumMod val="50000"/>
                  </a:schemeClr>
                </a:solidFill>
              </a:rPr>
              <a:t/>
            </a:r>
            <a:br>
              <a:rPr lang="nl-NL" sz="1800" dirty="0" smtClean="0">
                <a:solidFill>
                  <a:schemeClr val="bg1">
                    <a:lumMod val="50000"/>
                  </a:schemeClr>
                </a:solidFill>
              </a:rPr>
            </a:br>
            <a:endParaRPr lang="nl-NL" sz="1800" dirty="0">
              <a:solidFill>
                <a:schemeClr val="bg1">
                  <a:lumMod val="50000"/>
                </a:schemeClr>
              </a:solidFill>
            </a:endParaRPr>
          </a:p>
          <a:p>
            <a:pPr marL="457200" lvl="0" indent="-457200">
              <a:buFont typeface="Arial" panose="020B0604020202020204" pitchFamily="34" charset="0"/>
              <a:buChar char="•"/>
            </a:pPr>
            <a:endParaRPr lang="nl-NL" sz="1800" b="1" dirty="0">
              <a:solidFill>
                <a:schemeClr val="bg1">
                  <a:lumMod val="50000"/>
                </a:schemeClr>
              </a:solidFill>
            </a:endParaRPr>
          </a:p>
          <a:p>
            <a:pPr marL="457200" lvl="0" indent="-457200">
              <a:lnSpc>
                <a:spcPts val="3000"/>
              </a:lnSpc>
              <a:buFont typeface="Arial" panose="020B0604020202020204" pitchFamily="34" charset="0"/>
              <a:buChar char="•"/>
            </a:pPr>
            <a:endParaRPr lang="nl-NL" sz="1800" i="1" dirty="0" smtClean="0">
              <a:solidFill>
                <a:srgbClr val="8B3857"/>
              </a:solidFill>
            </a:endParaRPr>
          </a:p>
        </p:txBody>
      </p:sp>
      <p:sp>
        <p:nvSpPr>
          <p:cNvPr id="9" name="Rechthoek 8"/>
          <p:cNvSpPr/>
          <p:nvPr/>
        </p:nvSpPr>
        <p:spPr>
          <a:xfrm>
            <a:off x="6593305" y="5325979"/>
            <a:ext cx="2431722" cy="1532021"/>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a:p>
        </p:txBody>
      </p:sp>
      <p:pic>
        <p:nvPicPr>
          <p:cNvPr id="8" name="Afbeelding 7"/>
          <p:cNvPicPr>
            <a:picLocks noChangeAspect="1"/>
          </p:cNvPicPr>
          <p:nvPr/>
        </p:nvPicPr>
        <p:blipFill rotWithShape="1">
          <a:blip r:embed="rId3"/>
          <a:srcRect l="19707" t="10021" r="19829" b="13004"/>
          <a:stretch/>
        </p:blipFill>
        <p:spPr>
          <a:xfrm>
            <a:off x="0" y="0"/>
            <a:ext cx="9581504" cy="6858000"/>
          </a:xfrm>
          <a:prstGeom prst="rect">
            <a:avLst/>
          </a:prstGeom>
        </p:spPr>
      </p:pic>
      <p:sp>
        <p:nvSpPr>
          <p:cNvPr id="5" name="Rechthoek 4"/>
          <p:cNvSpPr/>
          <p:nvPr/>
        </p:nvSpPr>
        <p:spPr>
          <a:xfrm>
            <a:off x="1098175" y="3210128"/>
            <a:ext cx="5495130" cy="319067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pic>
        <p:nvPicPr>
          <p:cNvPr id="4" name="Afbeelding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82432" y="2825389"/>
            <a:ext cx="5408434" cy="3029935"/>
          </a:xfrm>
          <a:prstGeom prst="rect">
            <a:avLst/>
          </a:prstGeom>
        </p:spPr>
      </p:pic>
      <p:sp>
        <p:nvSpPr>
          <p:cNvPr id="11" name="Rechthoek 10"/>
          <p:cNvSpPr/>
          <p:nvPr/>
        </p:nvSpPr>
        <p:spPr>
          <a:xfrm>
            <a:off x="5677501" y="1637295"/>
            <a:ext cx="1361334" cy="189236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xmlns="" val="24912452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frontpage.jpg"/>
          <p:cNvPicPr>
            <a:picLocks noChangeAspect="1"/>
          </p:cNvPicPr>
          <p:nvPr/>
        </p:nvPicPr>
        <p:blipFill>
          <a:blip r:embed="rId2"/>
          <a:stretch>
            <a:fillRect/>
          </a:stretch>
        </p:blipFill>
        <p:spPr>
          <a:xfrm>
            <a:off x="5160" y="0"/>
            <a:ext cx="9133679" cy="685800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8175" y="778407"/>
            <a:ext cx="7976720" cy="1188094"/>
          </a:xfrm>
        </p:spPr>
        <p:txBody>
          <a:bodyPr/>
          <a:lstStyle/>
          <a:p>
            <a:r>
              <a:rPr lang="nl-NL" sz="3200" dirty="0" smtClean="0">
                <a:solidFill>
                  <a:srgbClr val="06635D"/>
                </a:solidFill>
                <a:latin typeface="Graphik Bold" pitchFamily="34" charset="0"/>
                <a:sym typeface="Wingdings"/>
              </a:rPr>
              <a:t>FoodforCare Academy</a:t>
            </a:r>
            <a:r>
              <a:rPr lang="nl-NL" sz="3200" dirty="0" smtClean="0">
                <a:sym typeface="Wingdings"/>
              </a:rPr>
              <a:t/>
            </a:r>
            <a:br>
              <a:rPr lang="nl-NL" sz="3200" dirty="0" smtClean="0">
                <a:sym typeface="Wingdings"/>
              </a:rPr>
            </a:br>
            <a:r>
              <a:rPr lang="nl-NL" sz="3200" dirty="0" smtClean="0">
                <a:sym typeface="Wingdings"/>
              </a:rPr>
              <a:t/>
            </a:r>
            <a:br>
              <a:rPr lang="nl-NL" sz="3200" dirty="0" smtClean="0">
                <a:sym typeface="Wingdings"/>
              </a:rPr>
            </a:br>
            <a:endParaRPr lang="nl-NL" sz="3200" dirty="0"/>
          </a:p>
        </p:txBody>
      </p:sp>
      <p:sp>
        <p:nvSpPr>
          <p:cNvPr id="3" name="Tijdelijke aanduiding voor inhoud 2"/>
          <p:cNvSpPr>
            <a:spLocks noGrp="1"/>
          </p:cNvSpPr>
          <p:nvPr>
            <p:ph idx="1"/>
          </p:nvPr>
        </p:nvSpPr>
        <p:spPr>
          <a:xfrm>
            <a:off x="782594" y="1603891"/>
            <a:ext cx="7976719" cy="3755469"/>
          </a:xfrm>
        </p:spPr>
        <p:txBody>
          <a:bodyPr/>
          <a:lstStyle/>
          <a:p>
            <a:pPr>
              <a:lnSpc>
                <a:spcPts val="3000"/>
              </a:lnSpc>
            </a:pPr>
            <a:r>
              <a:rPr lang="nl-NL" sz="2400" dirty="0" smtClean="0">
                <a:solidFill>
                  <a:schemeClr val="bg1">
                    <a:lumMod val="50000"/>
                  </a:schemeClr>
                </a:solidFill>
              </a:rPr>
              <a:t>Doel: </a:t>
            </a:r>
          </a:p>
          <a:p>
            <a:pPr>
              <a:lnSpc>
                <a:spcPts val="3000"/>
              </a:lnSpc>
            </a:pPr>
            <a:r>
              <a:rPr lang="nl-NL" sz="2400" dirty="0" smtClean="0">
                <a:solidFill>
                  <a:schemeClr val="bg1">
                    <a:lumMod val="50000"/>
                  </a:schemeClr>
                </a:solidFill>
              </a:rPr>
              <a:t>de </a:t>
            </a:r>
            <a:r>
              <a:rPr lang="nl-NL" sz="2400" dirty="0">
                <a:solidFill>
                  <a:schemeClr val="bg1">
                    <a:lumMod val="50000"/>
                  </a:schemeClr>
                </a:solidFill>
              </a:rPr>
              <a:t>relatie leggen tussen de missie, visie en kernwaarden van de FoodforCare formule </a:t>
            </a:r>
            <a:r>
              <a:rPr lang="nl-NL" sz="2400" dirty="0" smtClean="0">
                <a:solidFill>
                  <a:schemeClr val="bg1">
                    <a:lumMod val="50000"/>
                  </a:schemeClr>
                </a:solidFill>
              </a:rPr>
              <a:t>en </a:t>
            </a:r>
            <a:r>
              <a:rPr lang="nl-NL" sz="2400" dirty="0">
                <a:solidFill>
                  <a:schemeClr val="bg1">
                    <a:lumMod val="50000"/>
                  </a:schemeClr>
                </a:solidFill>
              </a:rPr>
              <a:t>de manier waarop de FoodforCare formule uitgedragen </a:t>
            </a:r>
            <a:r>
              <a:rPr lang="nl-NL" sz="2400" dirty="0" smtClean="0">
                <a:solidFill>
                  <a:schemeClr val="bg1">
                    <a:lumMod val="50000"/>
                  </a:schemeClr>
                </a:solidFill>
              </a:rPr>
              <a:t>wordt</a:t>
            </a:r>
          </a:p>
          <a:p>
            <a:pPr>
              <a:lnSpc>
                <a:spcPts val="3000"/>
              </a:lnSpc>
            </a:pPr>
            <a:endParaRPr lang="nl-NL" sz="2400" dirty="0">
              <a:solidFill>
                <a:schemeClr val="bg1">
                  <a:lumMod val="50000"/>
                </a:schemeClr>
              </a:solidFill>
            </a:endParaRPr>
          </a:p>
          <a:p>
            <a:pPr marL="457200" indent="-457200">
              <a:lnSpc>
                <a:spcPts val="3000"/>
              </a:lnSpc>
              <a:buFont typeface="Arial" panose="020B0604020202020204" pitchFamily="34" charset="0"/>
              <a:buChar char="•"/>
            </a:pPr>
            <a:r>
              <a:rPr lang="nl-NL" sz="2400" dirty="0" smtClean="0">
                <a:solidFill>
                  <a:schemeClr val="bg1">
                    <a:lumMod val="50000"/>
                  </a:schemeClr>
                </a:solidFill>
              </a:rPr>
              <a:t>voedingsassistenten en keukenmedewerkers</a:t>
            </a:r>
            <a:endParaRPr lang="nl-NL" sz="2400" dirty="0">
              <a:solidFill>
                <a:schemeClr val="bg1">
                  <a:lumMod val="50000"/>
                </a:schemeClr>
              </a:solidFill>
            </a:endParaRPr>
          </a:p>
          <a:p>
            <a:pPr marL="457200" indent="-457200">
              <a:lnSpc>
                <a:spcPts val="3000"/>
              </a:lnSpc>
              <a:buFont typeface="Arial" panose="020B0604020202020204" pitchFamily="34" charset="0"/>
              <a:buChar char="•"/>
            </a:pPr>
            <a:r>
              <a:rPr lang="nl-NL" sz="2400" dirty="0" smtClean="0">
                <a:solidFill>
                  <a:schemeClr val="bg1">
                    <a:lumMod val="50000"/>
                  </a:schemeClr>
                </a:solidFill>
              </a:rPr>
              <a:t>16 trainingen </a:t>
            </a:r>
          </a:p>
          <a:p>
            <a:pPr marL="457200" indent="-457200">
              <a:lnSpc>
                <a:spcPts val="3000"/>
              </a:lnSpc>
              <a:buFont typeface="Arial" panose="020B0604020202020204" pitchFamily="34" charset="0"/>
              <a:buChar char="•"/>
            </a:pPr>
            <a:r>
              <a:rPr lang="nl-NL" sz="2400" dirty="0" smtClean="0">
                <a:solidFill>
                  <a:schemeClr val="bg1">
                    <a:lumMod val="50000"/>
                  </a:schemeClr>
                </a:solidFill>
              </a:rPr>
              <a:t>5 trainingen verdieping diverse patiëntgroepen: </a:t>
            </a:r>
          </a:p>
          <a:p>
            <a:pPr marL="817200" lvl="1" indent="-457200">
              <a:lnSpc>
                <a:spcPts val="3000"/>
              </a:lnSpc>
              <a:buFont typeface="Arial" panose="020B0604020202020204" pitchFamily="34" charset="0"/>
              <a:buChar char="•"/>
            </a:pPr>
            <a:r>
              <a:rPr lang="nl-NL" sz="2400" dirty="0">
                <a:solidFill>
                  <a:schemeClr val="bg1">
                    <a:lumMod val="50000"/>
                  </a:schemeClr>
                </a:solidFill>
              </a:rPr>
              <a:t>o</a:t>
            </a:r>
            <a:r>
              <a:rPr lang="nl-NL" sz="2400" dirty="0" smtClean="0">
                <a:solidFill>
                  <a:schemeClr val="bg1">
                    <a:lumMod val="50000"/>
                  </a:schemeClr>
                </a:solidFill>
              </a:rPr>
              <a:t>nder andere: ‘diabetes’, ‘richtlijnen goede voeding’ en ‘nefrologie’</a:t>
            </a:r>
          </a:p>
          <a:p>
            <a:pPr marL="457200" indent="-457200">
              <a:lnSpc>
                <a:spcPts val="3000"/>
              </a:lnSpc>
            </a:pPr>
            <a:endParaRPr lang="nl-NL" sz="1800" dirty="0" smtClean="0">
              <a:solidFill>
                <a:schemeClr val="bg1">
                  <a:lumMod val="50000"/>
                </a:schemeClr>
              </a:solidFill>
            </a:endParaRPr>
          </a:p>
          <a:p>
            <a:pPr marL="457200" lvl="0" indent="-457200">
              <a:lnSpc>
                <a:spcPts val="3000"/>
              </a:lnSpc>
              <a:buFont typeface="Arial" panose="020B0604020202020204" pitchFamily="34" charset="0"/>
              <a:buChar char="•"/>
            </a:pPr>
            <a:endParaRPr lang="nl-NL" sz="1800" dirty="0">
              <a:solidFill>
                <a:schemeClr val="bg1">
                  <a:lumMod val="50000"/>
                </a:schemeClr>
              </a:solidFill>
            </a:endParaRPr>
          </a:p>
          <a:p>
            <a:pPr marL="457200" lvl="0" indent="-457200">
              <a:lnSpc>
                <a:spcPts val="3000"/>
              </a:lnSpc>
            </a:pPr>
            <a:r>
              <a:rPr lang="nl-NL" sz="1800" dirty="0" smtClean="0">
                <a:solidFill>
                  <a:schemeClr val="bg1">
                    <a:lumMod val="50000"/>
                  </a:schemeClr>
                </a:solidFill>
              </a:rPr>
              <a:t/>
            </a:r>
            <a:br>
              <a:rPr lang="nl-NL" sz="1800" dirty="0" smtClean="0">
                <a:solidFill>
                  <a:schemeClr val="bg1">
                    <a:lumMod val="50000"/>
                  </a:schemeClr>
                </a:solidFill>
              </a:rPr>
            </a:br>
            <a:endParaRPr lang="nl-NL" sz="1800" dirty="0">
              <a:solidFill>
                <a:schemeClr val="bg1">
                  <a:lumMod val="50000"/>
                </a:schemeClr>
              </a:solidFill>
            </a:endParaRPr>
          </a:p>
          <a:p>
            <a:pPr marL="457200" lvl="0" indent="-457200">
              <a:buFont typeface="Arial" panose="020B0604020202020204" pitchFamily="34" charset="0"/>
              <a:buChar char="•"/>
            </a:pPr>
            <a:endParaRPr lang="nl-NL" sz="1800" b="1" dirty="0">
              <a:solidFill>
                <a:schemeClr val="bg1">
                  <a:lumMod val="50000"/>
                </a:schemeClr>
              </a:solidFill>
            </a:endParaRPr>
          </a:p>
          <a:p>
            <a:pPr marL="457200" lvl="0" indent="-457200">
              <a:lnSpc>
                <a:spcPts val="3000"/>
              </a:lnSpc>
              <a:buFont typeface="Arial" panose="020B0604020202020204" pitchFamily="34" charset="0"/>
              <a:buChar char="•"/>
            </a:pPr>
            <a:endParaRPr lang="nl-NL" sz="1800" i="1" dirty="0" smtClean="0">
              <a:solidFill>
                <a:srgbClr val="8B3857"/>
              </a:solidFill>
            </a:endParaRPr>
          </a:p>
        </p:txBody>
      </p:sp>
      <p:pic>
        <p:nvPicPr>
          <p:cNvPr id="7" name="Afbeelding 6" descr="licht-groene-druppel.jpg"/>
          <p:cNvPicPr>
            <a:picLocks noChangeAspect="1"/>
          </p:cNvPicPr>
          <p:nvPr/>
        </p:nvPicPr>
        <p:blipFill>
          <a:blip r:embed="rId3"/>
          <a:stretch>
            <a:fillRect/>
          </a:stretch>
        </p:blipFill>
        <p:spPr>
          <a:xfrm>
            <a:off x="782594" y="554682"/>
            <a:ext cx="315581" cy="471128"/>
          </a:xfrm>
          <a:prstGeom prst="rect">
            <a:avLst/>
          </a:prstGeom>
        </p:spPr>
      </p:pic>
      <p:sp>
        <p:nvSpPr>
          <p:cNvPr id="9" name="Rechthoek 8"/>
          <p:cNvSpPr/>
          <p:nvPr/>
        </p:nvSpPr>
        <p:spPr>
          <a:xfrm>
            <a:off x="6593305" y="5325979"/>
            <a:ext cx="2431722" cy="1532021"/>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a:p>
        </p:txBody>
      </p:sp>
      <p:pic>
        <p:nvPicPr>
          <p:cNvPr id="4" name="Afbeelding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42434" y="5138072"/>
            <a:ext cx="2544390" cy="1425428"/>
          </a:xfrm>
          <a:prstGeom prst="rect">
            <a:avLst/>
          </a:prstGeom>
        </p:spPr>
      </p:pic>
    </p:spTree>
    <p:extLst>
      <p:ext uri="{BB962C8B-B14F-4D97-AF65-F5344CB8AC3E}">
        <p14:creationId xmlns:p14="http://schemas.microsoft.com/office/powerpoint/2010/main" xmlns="" val="132583480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blaascontrole.nl/wcm/groups/mdtcom_sg/@mdt/@eu/documents/images/contrib_096332.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7414" y="3021779"/>
            <a:ext cx="2500604" cy="235351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a:xfrm>
            <a:off x="1122890" y="778407"/>
            <a:ext cx="7976720" cy="1188094"/>
          </a:xfrm>
        </p:spPr>
        <p:txBody>
          <a:bodyPr/>
          <a:lstStyle/>
          <a:p>
            <a:r>
              <a:rPr lang="nl-NL" sz="3200" dirty="0" smtClean="0">
                <a:solidFill>
                  <a:srgbClr val="06635D"/>
                </a:solidFill>
                <a:latin typeface="Arial" panose="020B0604020202020204" pitchFamily="34" charset="0"/>
                <a:cs typeface="Arial" panose="020B0604020202020204" pitchFamily="34" charset="0"/>
                <a:sym typeface="Wingdings"/>
              </a:rPr>
              <a:t>Natrium</a:t>
            </a:r>
            <a:br>
              <a:rPr lang="nl-NL" sz="3200" dirty="0" smtClean="0">
                <a:solidFill>
                  <a:srgbClr val="06635D"/>
                </a:solidFill>
                <a:latin typeface="Arial" panose="020B0604020202020204" pitchFamily="34" charset="0"/>
                <a:cs typeface="Arial" panose="020B0604020202020204" pitchFamily="34" charset="0"/>
                <a:sym typeface="Wingdings"/>
              </a:rPr>
            </a:br>
            <a:r>
              <a:rPr lang="nl-NL" sz="3200" dirty="0" smtClean="0">
                <a:solidFill>
                  <a:srgbClr val="B4BF4A"/>
                </a:solidFill>
                <a:latin typeface="Arial" panose="020B0604020202020204" pitchFamily="34" charset="0"/>
                <a:cs typeface="Arial" panose="020B0604020202020204" pitchFamily="34" charset="0"/>
                <a:sym typeface="Wingdings"/>
              </a:rPr>
              <a:t>Waar heb je natrium voor nodig? </a:t>
            </a:r>
            <a:r>
              <a:rPr lang="nl-NL" sz="3200" dirty="0" smtClean="0">
                <a:sym typeface="Wingdings"/>
              </a:rPr>
              <a:t/>
            </a:r>
            <a:br>
              <a:rPr lang="nl-NL" sz="3200" dirty="0" smtClean="0">
                <a:sym typeface="Wingdings"/>
              </a:rPr>
            </a:br>
            <a:r>
              <a:rPr lang="nl-NL" sz="3200" dirty="0" smtClean="0">
                <a:sym typeface="Wingdings"/>
              </a:rPr>
              <a:t/>
            </a:r>
            <a:br>
              <a:rPr lang="nl-NL" sz="3200" dirty="0" smtClean="0">
                <a:sym typeface="Wingdings"/>
              </a:rPr>
            </a:br>
            <a:endParaRPr lang="nl-NL" sz="3200" dirty="0"/>
          </a:p>
        </p:txBody>
      </p:sp>
      <p:sp>
        <p:nvSpPr>
          <p:cNvPr id="3" name="Tijdelijke aanduiding voor inhoud 2"/>
          <p:cNvSpPr>
            <a:spLocks noGrp="1"/>
          </p:cNvSpPr>
          <p:nvPr>
            <p:ph idx="1"/>
          </p:nvPr>
        </p:nvSpPr>
        <p:spPr>
          <a:xfrm>
            <a:off x="1020040" y="1996626"/>
            <a:ext cx="7412760" cy="4403819"/>
          </a:xfrm>
        </p:spPr>
        <p:txBody>
          <a:bodyPr/>
          <a:lstStyle/>
          <a:p>
            <a:pPr marL="342900" indent="-34290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Natrium regelt de hoeveelheid vocht in je lichaam</a:t>
            </a:r>
          </a:p>
          <a:p>
            <a:pPr marL="702900" lvl="1" indent="-342900">
              <a:lnSpc>
                <a:spcPts val="3000"/>
              </a:lnSpc>
              <a:buFont typeface="Arial" panose="020B0604020202020204" pitchFamily="34" charset="0"/>
              <a:buChar char="•"/>
            </a:pPr>
            <a:r>
              <a:rPr lang="en-US" sz="2400" dirty="0" smtClean="0">
                <a:solidFill>
                  <a:schemeClr val="bg1">
                    <a:lumMod val="50000"/>
                  </a:schemeClr>
                </a:solidFill>
                <a:latin typeface="Arial" panose="020B0604020202020204" pitchFamily="34" charset="0"/>
                <a:cs typeface="Arial" panose="020B0604020202020204" pitchFamily="34" charset="0"/>
              </a:rPr>
              <a:t>Meer </a:t>
            </a:r>
            <a:r>
              <a:rPr lang="en-US" sz="2400" dirty="0" err="1" smtClean="0">
                <a:solidFill>
                  <a:schemeClr val="bg1">
                    <a:lumMod val="50000"/>
                  </a:schemeClr>
                </a:solidFill>
                <a:latin typeface="Arial" panose="020B0604020202020204" pitchFamily="34" charset="0"/>
                <a:cs typeface="Arial" panose="020B0604020202020204" pitchFamily="34" charset="0"/>
              </a:rPr>
              <a:t>natrium</a:t>
            </a:r>
            <a:r>
              <a:rPr lang="en-US" sz="2400" dirty="0" smtClean="0">
                <a:solidFill>
                  <a:schemeClr val="bg1">
                    <a:lumMod val="50000"/>
                  </a:schemeClr>
                </a:solidFill>
                <a:latin typeface="Arial" panose="020B0604020202020204" pitchFamily="34" charset="0"/>
                <a:cs typeface="Arial" panose="020B0604020202020204" pitchFamily="34" charset="0"/>
              </a:rPr>
              <a:t> = </a:t>
            </a:r>
            <a:r>
              <a:rPr lang="en-US" sz="2400" dirty="0" err="1" smtClean="0">
                <a:solidFill>
                  <a:schemeClr val="bg1">
                    <a:lumMod val="50000"/>
                  </a:schemeClr>
                </a:solidFill>
                <a:latin typeface="Arial" panose="020B0604020202020204" pitchFamily="34" charset="0"/>
                <a:cs typeface="Arial" panose="020B0604020202020204" pitchFamily="34" charset="0"/>
              </a:rPr>
              <a:t>meer</a:t>
            </a:r>
            <a:r>
              <a:rPr lang="en-US" sz="2400" dirty="0" smtClean="0">
                <a:solidFill>
                  <a:schemeClr val="bg1">
                    <a:lumMod val="50000"/>
                  </a:schemeClr>
                </a:solidFill>
                <a:latin typeface="Arial" panose="020B0604020202020204" pitchFamily="34" charset="0"/>
                <a:cs typeface="Arial" panose="020B0604020202020204" pitchFamily="34" charset="0"/>
              </a:rPr>
              <a:t> </a:t>
            </a:r>
            <a:r>
              <a:rPr lang="en-US" sz="2400" dirty="0" err="1" smtClean="0">
                <a:solidFill>
                  <a:schemeClr val="bg1">
                    <a:lumMod val="50000"/>
                  </a:schemeClr>
                </a:solidFill>
                <a:latin typeface="Arial" panose="020B0604020202020204" pitchFamily="34" charset="0"/>
                <a:cs typeface="Arial" panose="020B0604020202020204" pitchFamily="34" charset="0"/>
              </a:rPr>
              <a:t>vocht</a:t>
            </a:r>
            <a:r>
              <a:rPr lang="en-US" sz="2400" dirty="0" smtClean="0">
                <a:solidFill>
                  <a:schemeClr val="bg1">
                    <a:lumMod val="50000"/>
                  </a:schemeClr>
                </a:solidFill>
                <a:latin typeface="Arial" panose="020B0604020202020204" pitchFamily="34" charset="0"/>
                <a:cs typeface="Arial" panose="020B0604020202020204" pitchFamily="34" charset="0"/>
              </a:rPr>
              <a:t> </a:t>
            </a:r>
            <a:r>
              <a:rPr lang="en-US" sz="2400" dirty="0" err="1" smtClean="0">
                <a:solidFill>
                  <a:schemeClr val="bg1">
                    <a:lumMod val="50000"/>
                  </a:schemeClr>
                </a:solidFill>
                <a:latin typeface="Arial" panose="020B0604020202020204" pitchFamily="34" charset="0"/>
                <a:cs typeface="Arial" panose="020B0604020202020204" pitchFamily="34" charset="0"/>
              </a:rPr>
              <a:t>vasthouden</a:t>
            </a:r>
            <a:endParaRPr lang="nl-NL" sz="2400" dirty="0" smtClean="0">
              <a:solidFill>
                <a:schemeClr val="bg1">
                  <a:lumMod val="50000"/>
                </a:schemeClr>
              </a:solidFill>
              <a:latin typeface="Arial" panose="020B0604020202020204" pitchFamily="34" charset="0"/>
              <a:cs typeface="Arial" panose="020B0604020202020204" pitchFamily="34" charset="0"/>
            </a:endParaRPr>
          </a:p>
          <a:p>
            <a:pPr>
              <a:lnSpc>
                <a:spcPts val="3000"/>
              </a:lnSpc>
            </a:pPr>
            <a:endParaRPr lang="nl-NL" sz="2400" dirty="0">
              <a:solidFill>
                <a:schemeClr val="bg1">
                  <a:lumMod val="50000"/>
                </a:schemeClr>
              </a:solidFill>
              <a:latin typeface="Arial" panose="020B0604020202020204" pitchFamily="34" charset="0"/>
              <a:cs typeface="Arial" panose="020B0604020202020204" pitchFamily="34" charset="0"/>
            </a:endParaRPr>
          </a:p>
          <a:p>
            <a:pPr>
              <a:lnSpc>
                <a:spcPts val="3000"/>
              </a:lnSpc>
            </a:pPr>
            <a:r>
              <a:rPr lang="nl-NL" sz="2400" dirty="0" smtClean="0">
                <a:solidFill>
                  <a:schemeClr val="bg1">
                    <a:lumMod val="50000"/>
                  </a:schemeClr>
                </a:solidFill>
                <a:latin typeface="Arial" panose="020B0604020202020204" pitchFamily="34" charset="0"/>
                <a:cs typeface="Arial" panose="020B0604020202020204" pitchFamily="34" charset="0"/>
              </a:rPr>
              <a:t>Bij slecht werkende nieren:</a:t>
            </a:r>
          </a:p>
          <a:p>
            <a:pPr marL="285750" indent="-28575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n</a:t>
            </a:r>
            <a:r>
              <a:rPr lang="nl-NL" sz="2400" dirty="0" smtClean="0">
                <a:solidFill>
                  <a:schemeClr val="bg1">
                    <a:lumMod val="50000"/>
                  </a:schemeClr>
                </a:solidFill>
                <a:latin typeface="Arial" panose="020B0604020202020204" pitchFamily="34" charset="0"/>
                <a:cs typeface="Arial" panose="020B0604020202020204" pitchFamily="34" charset="0"/>
              </a:rPr>
              <a:t>atrium wordt te </a:t>
            </a:r>
            <a:r>
              <a:rPr lang="nl-NL" sz="2400" dirty="0">
                <a:solidFill>
                  <a:schemeClr val="bg1">
                    <a:lumMod val="50000"/>
                  </a:schemeClr>
                </a:solidFill>
                <a:latin typeface="Arial" panose="020B0604020202020204" pitchFamily="34" charset="0"/>
                <a:cs typeface="Arial" panose="020B0604020202020204" pitchFamily="34" charset="0"/>
              </a:rPr>
              <a:t>weinig/ niet uitgeplast </a:t>
            </a:r>
            <a:endParaRPr lang="nl-NL" sz="2400" dirty="0" smtClean="0">
              <a:solidFill>
                <a:schemeClr val="bg1">
                  <a:lumMod val="50000"/>
                </a:schemeClr>
              </a:solidFill>
              <a:latin typeface="Arial" panose="020B0604020202020204" pitchFamily="34" charset="0"/>
              <a:cs typeface="Arial" panose="020B0604020202020204" pitchFamily="34" charset="0"/>
            </a:endParaRPr>
          </a:p>
          <a:p>
            <a:pPr marL="285750" indent="-285750">
              <a:lnSpc>
                <a:spcPts val="3000"/>
              </a:lnSpc>
              <a:buFont typeface="Arial" panose="020B0604020202020204" pitchFamily="34" charset="0"/>
              <a:buChar char="•"/>
            </a:pPr>
            <a:endParaRPr lang="nl-NL" sz="2400" dirty="0">
              <a:solidFill>
                <a:schemeClr val="bg1">
                  <a:lumMod val="50000"/>
                </a:schemeClr>
              </a:solidFill>
              <a:latin typeface="Arial" panose="020B0604020202020204" pitchFamily="34" charset="0"/>
              <a:cs typeface="Arial" panose="020B0604020202020204" pitchFamily="34" charset="0"/>
            </a:endParaRPr>
          </a:p>
          <a:p>
            <a:pPr marL="285750" indent="-28575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t</a:t>
            </a:r>
            <a:r>
              <a:rPr lang="nl-NL" sz="2400" dirty="0" smtClean="0">
                <a:solidFill>
                  <a:schemeClr val="bg1">
                    <a:lumMod val="50000"/>
                  </a:schemeClr>
                </a:solidFill>
                <a:latin typeface="Arial" panose="020B0604020202020204" pitchFamily="34" charset="0"/>
                <a:cs typeface="Arial" panose="020B0604020202020204" pitchFamily="34" charset="0"/>
              </a:rPr>
              <a:t>e veel natrium in het lichaam:</a:t>
            </a:r>
          </a:p>
          <a:p>
            <a:pPr marL="645750" lvl="1" indent="-28575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dorst, hoge bloeddruk, oedeem</a:t>
            </a:r>
          </a:p>
          <a:p>
            <a:pPr marL="645750" lvl="1" indent="-285750">
              <a:lnSpc>
                <a:spcPts val="3000"/>
              </a:lnSpc>
              <a:buFont typeface="Arial" panose="020B0604020202020204" pitchFamily="34" charset="0"/>
              <a:buChar char="•"/>
            </a:pPr>
            <a:r>
              <a:rPr lang="en-US" sz="2400" dirty="0" err="1">
                <a:solidFill>
                  <a:schemeClr val="bg1">
                    <a:lumMod val="50000"/>
                  </a:schemeClr>
                </a:solidFill>
                <a:latin typeface="Arial" panose="020B0604020202020204" pitchFamily="34" charset="0"/>
                <a:cs typeface="Arial" panose="020B0604020202020204" pitchFamily="34" charset="0"/>
              </a:rPr>
              <a:t>m</a:t>
            </a:r>
            <a:r>
              <a:rPr lang="en-US" sz="2400" dirty="0" err="1" smtClean="0">
                <a:solidFill>
                  <a:schemeClr val="bg1">
                    <a:lumMod val="50000"/>
                  </a:schemeClr>
                </a:solidFill>
                <a:latin typeface="Arial" panose="020B0604020202020204" pitchFamily="34" charset="0"/>
                <a:cs typeface="Arial" panose="020B0604020202020204" pitchFamily="34" charset="0"/>
              </a:rPr>
              <a:t>eer</a:t>
            </a:r>
            <a:r>
              <a:rPr lang="en-US" sz="2400" dirty="0" smtClean="0">
                <a:solidFill>
                  <a:schemeClr val="bg1">
                    <a:lumMod val="50000"/>
                  </a:schemeClr>
                </a:solidFill>
                <a:latin typeface="Arial" panose="020B0604020202020204" pitchFamily="34" charset="0"/>
                <a:cs typeface="Arial" panose="020B0604020202020204" pitchFamily="34" charset="0"/>
              </a:rPr>
              <a:t> </a:t>
            </a:r>
            <a:r>
              <a:rPr lang="en-US" sz="2400" dirty="0" err="1" smtClean="0">
                <a:solidFill>
                  <a:schemeClr val="bg1">
                    <a:lumMod val="50000"/>
                  </a:schemeClr>
                </a:solidFill>
                <a:latin typeface="Arial" panose="020B0604020202020204" pitchFamily="34" charset="0"/>
                <a:cs typeface="Arial" panose="020B0604020202020204" pitchFamily="34" charset="0"/>
              </a:rPr>
              <a:t>nierschade</a:t>
            </a:r>
            <a:endParaRPr lang="nl-NL" sz="2400" dirty="0" smtClean="0">
              <a:solidFill>
                <a:schemeClr val="bg1">
                  <a:lumMod val="50000"/>
                </a:schemeClr>
              </a:solidFill>
              <a:latin typeface="Arial" panose="020B0604020202020204" pitchFamily="34" charset="0"/>
              <a:cs typeface="Arial" panose="020B0604020202020204" pitchFamily="34" charset="0"/>
            </a:endParaRPr>
          </a:p>
          <a:p>
            <a:pPr marL="285750" indent="-285750">
              <a:lnSpc>
                <a:spcPts val="3000"/>
              </a:lnSpc>
              <a:buFont typeface="Arial" panose="020B0604020202020204" pitchFamily="34" charset="0"/>
              <a:buChar char="•"/>
            </a:pPr>
            <a:endParaRPr lang="nl-NL" sz="2400" dirty="0">
              <a:solidFill>
                <a:schemeClr val="bg1">
                  <a:lumMod val="50000"/>
                </a:schemeClr>
              </a:solidFill>
              <a:latin typeface="Graphik Light" pitchFamily="34" charset="0"/>
            </a:endParaRPr>
          </a:p>
          <a:p>
            <a:pPr marL="285750" indent="-285750">
              <a:lnSpc>
                <a:spcPts val="3000"/>
              </a:lnSpc>
              <a:buFont typeface="Arial" panose="020B0604020202020204" pitchFamily="34" charset="0"/>
              <a:buChar char="•"/>
            </a:pPr>
            <a:endParaRPr lang="nl-NL" sz="1800" dirty="0">
              <a:solidFill>
                <a:schemeClr val="bg1">
                  <a:lumMod val="50000"/>
                </a:schemeClr>
              </a:solidFill>
            </a:endParaRPr>
          </a:p>
          <a:p>
            <a:pPr lvl="0">
              <a:lnSpc>
                <a:spcPts val="3000"/>
              </a:lnSpc>
            </a:pPr>
            <a:endParaRPr lang="nl-NL" sz="1800" dirty="0" smtClean="0">
              <a:solidFill>
                <a:schemeClr val="bg1">
                  <a:lumMod val="50000"/>
                </a:schemeClr>
              </a:solidFill>
            </a:endParaRPr>
          </a:p>
          <a:p>
            <a:pPr lvl="0">
              <a:lnSpc>
                <a:spcPts val="3000"/>
              </a:lnSpc>
            </a:pPr>
            <a:endParaRPr lang="nl-NL" sz="1800" dirty="0">
              <a:solidFill>
                <a:schemeClr val="bg1">
                  <a:lumMod val="50000"/>
                </a:schemeClr>
              </a:solidFill>
            </a:endParaRPr>
          </a:p>
          <a:p>
            <a:pPr lvl="0">
              <a:lnSpc>
                <a:spcPts val="3000"/>
              </a:lnSpc>
            </a:pPr>
            <a:r>
              <a:rPr lang="nl-NL" sz="1800" dirty="0" smtClean="0">
                <a:solidFill>
                  <a:schemeClr val="bg1">
                    <a:lumMod val="50000"/>
                  </a:schemeClr>
                </a:solidFill>
              </a:rPr>
              <a:t/>
            </a:r>
            <a:br>
              <a:rPr lang="nl-NL" sz="1800" dirty="0" smtClean="0">
                <a:solidFill>
                  <a:schemeClr val="bg1">
                    <a:lumMod val="50000"/>
                  </a:schemeClr>
                </a:solidFill>
              </a:rPr>
            </a:br>
            <a:r>
              <a:rPr lang="nl-NL" sz="1800" dirty="0" smtClean="0">
                <a:solidFill>
                  <a:schemeClr val="bg1">
                    <a:lumMod val="50000"/>
                  </a:schemeClr>
                </a:solidFill>
              </a:rPr>
              <a:t>	</a:t>
            </a:r>
            <a:br>
              <a:rPr lang="nl-NL" sz="1800" dirty="0" smtClean="0">
                <a:solidFill>
                  <a:schemeClr val="bg1">
                    <a:lumMod val="50000"/>
                  </a:schemeClr>
                </a:solidFill>
              </a:rPr>
            </a:br>
            <a:r>
              <a:rPr lang="nl-NL" sz="1800" dirty="0" smtClean="0">
                <a:solidFill>
                  <a:schemeClr val="bg1">
                    <a:lumMod val="50000"/>
                  </a:schemeClr>
                </a:solidFill>
              </a:rPr>
              <a:t/>
            </a:r>
            <a:br>
              <a:rPr lang="nl-NL" sz="1800" dirty="0" smtClean="0">
                <a:solidFill>
                  <a:schemeClr val="bg1">
                    <a:lumMod val="50000"/>
                  </a:schemeClr>
                </a:solidFill>
              </a:rPr>
            </a:br>
            <a:endParaRPr lang="nl-NL" sz="1800" dirty="0">
              <a:solidFill>
                <a:schemeClr val="bg1">
                  <a:lumMod val="50000"/>
                </a:schemeClr>
              </a:solidFill>
            </a:endParaRPr>
          </a:p>
          <a:p>
            <a:pPr marL="457200" lvl="0" indent="-457200">
              <a:buFont typeface="Arial" panose="020B0604020202020204" pitchFamily="34" charset="0"/>
              <a:buChar char="•"/>
            </a:pPr>
            <a:endParaRPr lang="nl-NL" sz="1800" b="1" dirty="0">
              <a:solidFill>
                <a:schemeClr val="bg1">
                  <a:lumMod val="50000"/>
                </a:schemeClr>
              </a:solidFill>
            </a:endParaRPr>
          </a:p>
          <a:p>
            <a:pPr marL="457200" lvl="0" indent="-457200">
              <a:lnSpc>
                <a:spcPts val="3000"/>
              </a:lnSpc>
              <a:buFont typeface="Arial" panose="020B0604020202020204" pitchFamily="34" charset="0"/>
              <a:buChar char="•"/>
            </a:pPr>
            <a:endParaRPr lang="nl-NL" sz="1800" i="1" dirty="0" smtClean="0">
              <a:solidFill>
                <a:srgbClr val="8B3857"/>
              </a:solidFill>
            </a:endParaRPr>
          </a:p>
        </p:txBody>
      </p:sp>
      <p:pic>
        <p:nvPicPr>
          <p:cNvPr id="7" name="Afbeelding 6" descr="licht-groene-druppel.jpg"/>
          <p:cNvPicPr>
            <a:picLocks noChangeAspect="1"/>
          </p:cNvPicPr>
          <p:nvPr/>
        </p:nvPicPr>
        <p:blipFill>
          <a:blip r:embed="rId4"/>
          <a:stretch>
            <a:fillRect/>
          </a:stretch>
        </p:blipFill>
        <p:spPr>
          <a:xfrm>
            <a:off x="782594" y="554682"/>
            <a:ext cx="315581" cy="471128"/>
          </a:xfrm>
          <a:prstGeom prst="rect">
            <a:avLst/>
          </a:prstGeom>
        </p:spPr>
      </p:pic>
      <p:sp>
        <p:nvSpPr>
          <p:cNvPr id="4" name="Tijdelijke aanduiding voor dianummer 3"/>
          <p:cNvSpPr>
            <a:spLocks noGrp="1"/>
          </p:cNvSpPr>
          <p:nvPr>
            <p:ph type="sldNum" sz="quarter" idx="12"/>
          </p:nvPr>
        </p:nvSpPr>
        <p:spPr/>
        <p:txBody>
          <a:bodyPr/>
          <a:lstStyle/>
          <a:p>
            <a:fld id="{1D575ABE-78FA-734D-87F9-CA4FE7A0E5C7}" type="slidenum">
              <a:rPr lang="nl-NL" smtClean="0"/>
              <a:pPr/>
              <a:t>21</a:t>
            </a:fld>
            <a:endParaRPr lang="nl-NL" dirty="0"/>
          </a:p>
        </p:txBody>
      </p:sp>
    </p:spTree>
    <p:extLst>
      <p:ext uri="{BB962C8B-B14F-4D97-AF65-F5344CB8AC3E}">
        <p14:creationId xmlns:p14="http://schemas.microsoft.com/office/powerpoint/2010/main" xmlns="" val="143096116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6229" y="622777"/>
            <a:ext cx="7976720" cy="1188094"/>
          </a:xfrm>
        </p:spPr>
        <p:txBody>
          <a:bodyPr/>
          <a:lstStyle/>
          <a:p>
            <a:r>
              <a:rPr lang="nl-NL" sz="3200" dirty="0" smtClean="0">
                <a:solidFill>
                  <a:srgbClr val="06635D"/>
                </a:solidFill>
                <a:latin typeface="Arial" panose="020B0604020202020204" pitchFamily="34" charset="0"/>
                <a:cs typeface="Arial" panose="020B0604020202020204" pitchFamily="34" charset="0"/>
                <a:sym typeface="Wingdings"/>
              </a:rPr>
              <a:t>Natrium</a:t>
            </a:r>
            <a:r>
              <a:rPr lang="nl-NL" sz="3200" dirty="0" smtClean="0">
                <a:solidFill>
                  <a:srgbClr val="06635D"/>
                </a:solidFill>
                <a:latin typeface="Graphik Bold" pitchFamily="34" charset="0"/>
                <a:sym typeface="Wingdings"/>
              </a:rPr>
              <a:t/>
            </a:r>
            <a:br>
              <a:rPr lang="nl-NL" sz="3200" dirty="0" smtClean="0">
                <a:solidFill>
                  <a:srgbClr val="06635D"/>
                </a:solidFill>
                <a:latin typeface="Graphik Bold" pitchFamily="34" charset="0"/>
                <a:sym typeface="Wingdings"/>
              </a:rPr>
            </a:br>
            <a:r>
              <a:rPr lang="nl-NL" sz="3200" dirty="0" smtClean="0">
                <a:solidFill>
                  <a:srgbClr val="B4BF4A"/>
                </a:solidFill>
                <a:latin typeface="Graphik Bold" pitchFamily="34" charset="0"/>
                <a:sym typeface="Wingdings"/>
              </a:rPr>
              <a:t>Wat bevat </a:t>
            </a:r>
            <a:r>
              <a:rPr lang="nl-NL" sz="3200" u="sng" dirty="0" smtClean="0">
                <a:solidFill>
                  <a:srgbClr val="B4BF4A"/>
                </a:solidFill>
                <a:latin typeface="Graphik Bold" pitchFamily="34" charset="0"/>
                <a:sym typeface="Wingdings"/>
              </a:rPr>
              <a:t>veel</a:t>
            </a:r>
            <a:r>
              <a:rPr lang="nl-NL" sz="3200" dirty="0" smtClean="0">
                <a:solidFill>
                  <a:srgbClr val="B4BF4A"/>
                </a:solidFill>
                <a:latin typeface="Graphik Bold" pitchFamily="34" charset="0"/>
                <a:sym typeface="Wingdings"/>
              </a:rPr>
              <a:t> natrium?</a:t>
            </a:r>
            <a:r>
              <a:rPr lang="nl-NL" sz="3200" dirty="0" smtClean="0">
                <a:sym typeface="Wingdings"/>
              </a:rPr>
              <a:t/>
            </a:r>
            <a:br>
              <a:rPr lang="nl-NL" sz="3200" dirty="0" smtClean="0">
                <a:sym typeface="Wingdings"/>
              </a:rPr>
            </a:br>
            <a:r>
              <a:rPr lang="nl-NL" sz="3200" dirty="0" smtClean="0">
                <a:sym typeface="Wingdings"/>
              </a:rPr>
              <a:t/>
            </a:r>
            <a:br>
              <a:rPr lang="nl-NL" sz="3200" dirty="0" smtClean="0">
                <a:sym typeface="Wingdings"/>
              </a:rPr>
            </a:br>
            <a:endParaRPr lang="nl-NL" sz="3200" dirty="0"/>
          </a:p>
        </p:txBody>
      </p:sp>
      <p:sp>
        <p:nvSpPr>
          <p:cNvPr id="3" name="Tijdelijke aanduiding voor inhoud 2"/>
          <p:cNvSpPr>
            <a:spLocks noGrp="1"/>
          </p:cNvSpPr>
          <p:nvPr>
            <p:ph idx="1"/>
          </p:nvPr>
        </p:nvSpPr>
        <p:spPr>
          <a:xfrm>
            <a:off x="782595" y="1718836"/>
            <a:ext cx="6220496" cy="4893482"/>
          </a:xfrm>
        </p:spPr>
        <p:txBody>
          <a:bodyPr/>
          <a:lstStyle/>
          <a:p>
            <a:pPr marL="342900" indent="-342900">
              <a:lnSpc>
                <a:spcPts val="3000"/>
              </a:lnSpc>
              <a:buFont typeface="Arial" panose="020B0604020202020204" pitchFamily="34" charset="0"/>
              <a:buChar char="•"/>
            </a:pPr>
            <a:r>
              <a:rPr lang="en-US" sz="2400" dirty="0" err="1" smtClean="0">
                <a:solidFill>
                  <a:schemeClr val="bg1">
                    <a:lumMod val="50000"/>
                  </a:schemeClr>
                </a:solidFill>
                <a:latin typeface="Arial" panose="020B0604020202020204" pitchFamily="34" charset="0"/>
                <a:cs typeface="Arial" panose="020B0604020202020204" pitchFamily="34" charset="0"/>
              </a:rPr>
              <a:t>Pakjes</a:t>
            </a:r>
            <a:r>
              <a:rPr lang="en-US" sz="2400" dirty="0" smtClean="0">
                <a:solidFill>
                  <a:schemeClr val="bg1">
                    <a:lumMod val="50000"/>
                  </a:schemeClr>
                </a:solidFill>
                <a:latin typeface="Arial" panose="020B0604020202020204" pitchFamily="34" charset="0"/>
                <a:cs typeface="Arial" panose="020B0604020202020204" pitchFamily="34" charset="0"/>
              </a:rPr>
              <a:t> </a:t>
            </a:r>
            <a:r>
              <a:rPr lang="en-US" sz="2400" dirty="0" err="1" smtClean="0">
                <a:solidFill>
                  <a:schemeClr val="bg1">
                    <a:lumMod val="50000"/>
                  </a:schemeClr>
                </a:solidFill>
                <a:latin typeface="Arial" panose="020B0604020202020204" pitchFamily="34" charset="0"/>
                <a:cs typeface="Arial" panose="020B0604020202020204" pitchFamily="34" charset="0"/>
              </a:rPr>
              <a:t>en</a:t>
            </a:r>
            <a:r>
              <a:rPr lang="en-US" sz="2400" dirty="0" smtClean="0">
                <a:solidFill>
                  <a:schemeClr val="bg1">
                    <a:lumMod val="50000"/>
                  </a:schemeClr>
                </a:solidFill>
                <a:latin typeface="Arial" panose="020B0604020202020204" pitchFamily="34" charset="0"/>
                <a:cs typeface="Arial" panose="020B0604020202020204" pitchFamily="34" charset="0"/>
              </a:rPr>
              <a:t> </a:t>
            </a:r>
            <a:r>
              <a:rPr lang="en-US" sz="2400" dirty="0" err="1" smtClean="0">
                <a:solidFill>
                  <a:schemeClr val="bg1">
                    <a:lumMod val="50000"/>
                  </a:schemeClr>
                </a:solidFill>
                <a:latin typeface="Arial" panose="020B0604020202020204" pitchFamily="34" charset="0"/>
                <a:cs typeface="Arial" panose="020B0604020202020204" pitchFamily="34" charset="0"/>
              </a:rPr>
              <a:t>zakjes</a:t>
            </a:r>
            <a:r>
              <a:rPr lang="en-US" sz="2400" dirty="0" smtClean="0">
                <a:solidFill>
                  <a:schemeClr val="bg1">
                    <a:lumMod val="50000"/>
                  </a:schemeClr>
                </a:solidFill>
                <a:latin typeface="Arial" panose="020B0604020202020204" pitchFamily="34" charset="0"/>
                <a:cs typeface="Arial" panose="020B0604020202020204" pitchFamily="34" charset="0"/>
              </a:rPr>
              <a:t>:</a:t>
            </a:r>
          </a:p>
          <a:p>
            <a:pPr marL="702900" lvl="1" indent="-34290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kant- </a:t>
            </a:r>
            <a:r>
              <a:rPr lang="nl-NL" sz="2400" dirty="0">
                <a:solidFill>
                  <a:schemeClr val="bg1">
                    <a:lumMod val="50000"/>
                  </a:schemeClr>
                </a:solidFill>
                <a:latin typeface="Arial" panose="020B0604020202020204" pitchFamily="34" charset="0"/>
                <a:cs typeface="Arial" panose="020B0604020202020204" pitchFamily="34" charset="0"/>
              </a:rPr>
              <a:t>en klare </a:t>
            </a:r>
            <a:r>
              <a:rPr lang="nl-NL" sz="2400" dirty="0" smtClean="0">
                <a:solidFill>
                  <a:schemeClr val="bg1">
                    <a:lumMod val="50000"/>
                  </a:schemeClr>
                </a:solidFill>
                <a:latin typeface="Arial" panose="020B0604020202020204" pitchFamily="34" charset="0"/>
                <a:cs typeface="Arial" panose="020B0604020202020204" pitchFamily="34" charset="0"/>
              </a:rPr>
              <a:t>saus, maaltijd en soep</a:t>
            </a:r>
          </a:p>
          <a:p>
            <a:pPr marL="702900" lvl="1" indent="-342900">
              <a:lnSpc>
                <a:spcPts val="3000"/>
              </a:lnSpc>
              <a:buFont typeface="Arial" panose="020B0604020202020204" pitchFamily="34" charset="0"/>
              <a:buChar char="•"/>
            </a:pPr>
            <a:endParaRPr lang="nl-NL" sz="2400" dirty="0">
              <a:solidFill>
                <a:schemeClr val="bg1">
                  <a:lumMod val="50000"/>
                </a:schemeClr>
              </a:solidFill>
              <a:latin typeface="Arial" panose="020B0604020202020204" pitchFamily="34" charset="0"/>
              <a:cs typeface="Arial" panose="020B0604020202020204" pitchFamily="34" charset="0"/>
            </a:endParaRPr>
          </a:p>
          <a:p>
            <a:pPr marL="342900" indent="-342900">
              <a:lnSpc>
                <a:spcPts val="3000"/>
              </a:lnSpc>
              <a:buFont typeface="Arial" panose="020B0604020202020204" pitchFamily="34" charset="0"/>
              <a:buChar char="•"/>
            </a:pPr>
            <a:r>
              <a:rPr lang="en-US" sz="2400" dirty="0" err="1" smtClean="0">
                <a:solidFill>
                  <a:schemeClr val="bg1">
                    <a:lumMod val="50000"/>
                  </a:schemeClr>
                </a:solidFill>
                <a:latin typeface="Arial" panose="020B0604020202020204" pitchFamily="34" charset="0"/>
                <a:cs typeface="Arial" panose="020B0604020202020204" pitchFamily="34" charset="0"/>
              </a:rPr>
              <a:t>Gerookte</a:t>
            </a:r>
            <a:r>
              <a:rPr lang="en-US" sz="2400" dirty="0" smtClean="0">
                <a:solidFill>
                  <a:schemeClr val="bg1">
                    <a:lumMod val="50000"/>
                  </a:schemeClr>
                </a:solidFill>
                <a:latin typeface="Arial" panose="020B0604020202020204" pitchFamily="34" charset="0"/>
                <a:cs typeface="Arial" panose="020B0604020202020204" pitchFamily="34" charset="0"/>
              </a:rPr>
              <a:t>/</a:t>
            </a:r>
            <a:r>
              <a:rPr lang="en-US" sz="2400" dirty="0" err="1" smtClean="0">
                <a:solidFill>
                  <a:schemeClr val="bg1">
                    <a:lumMod val="50000"/>
                  </a:schemeClr>
                </a:solidFill>
                <a:latin typeface="Arial" panose="020B0604020202020204" pitchFamily="34" charset="0"/>
                <a:cs typeface="Arial" panose="020B0604020202020204" pitchFamily="34" charset="0"/>
              </a:rPr>
              <a:t>gepaneerde</a:t>
            </a:r>
            <a:r>
              <a:rPr lang="en-US" sz="2400" dirty="0" smtClean="0">
                <a:solidFill>
                  <a:schemeClr val="bg1">
                    <a:lumMod val="50000"/>
                  </a:schemeClr>
                </a:solidFill>
                <a:latin typeface="Arial" panose="020B0604020202020204" pitchFamily="34" charset="0"/>
                <a:cs typeface="Arial" panose="020B0604020202020204" pitchFamily="34" charset="0"/>
              </a:rPr>
              <a:t> </a:t>
            </a:r>
            <a:r>
              <a:rPr lang="en-US" sz="2400" dirty="0" err="1" smtClean="0">
                <a:solidFill>
                  <a:schemeClr val="bg1">
                    <a:lumMod val="50000"/>
                  </a:schemeClr>
                </a:solidFill>
                <a:latin typeface="Arial" panose="020B0604020202020204" pitchFamily="34" charset="0"/>
                <a:cs typeface="Arial" panose="020B0604020202020204" pitchFamily="34" charset="0"/>
              </a:rPr>
              <a:t>soorten</a:t>
            </a:r>
            <a:r>
              <a:rPr lang="en-US" sz="2400" dirty="0" smtClean="0">
                <a:solidFill>
                  <a:schemeClr val="bg1">
                    <a:lumMod val="50000"/>
                  </a:schemeClr>
                </a:solidFill>
                <a:latin typeface="Arial" panose="020B0604020202020204" pitchFamily="34" charset="0"/>
                <a:cs typeface="Arial" panose="020B0604020202020204" pitchFamily="34" charset="0"/>
              </a:rPr>
              <a:t> </a:t>
            </a:r>
            <a:r>
              <a:rPr lang="en-US" sz="2400" dirty="0" err="1" smtClean="0">
                <a:solidFill>
                  <a:schemeClr val="bg1">
                    <a:lumMod val="50000"/>
                  </a:schemeClr>
                </a:solidFill>
                <a:latin typeface="Arial" panose="020B0604020202020204" pitchFamily="34" charset="0"/>
                <a:cs typeface="Arial" panose="020B0604020202020204" pitchFamily="34" charset="0"/>
              </a:rPr>
              <a:t>vlees</a:t>
            </a:r>
            <a:r>
              <a:rPr lang="en-US" sz="2400" dirty="0" smtClean="0">
                <a:solidFill>
                  <a:schemeClr val="bg1">
                    <a:lumMod val="50000"/>
                  </a:schemeClr>
                </a:solidFill>
                <a:latin typeface="Arial" panose="020B0604020202020204" pitchFamily="34" charset="0"/>
                <a:cs typeface="Arial" panose="020B0604020202020204" pitchFamily="34" charset="0"/>
              </a:rPr>
              <a:t> </a:t>
            </a:r>
            <a:r>
              <a:rPr lang="en-US" sz="2400" dirty="0" err="1" smtClean="0">
                <a:solidFill>
                  <a:schemeClr val="bg1">
                    <a:lumMod val="50000"/>
                  </a:schemeClr>
                </a:solidFill>
                <a:latin typeface="Arial" panose="020B0604020202020204" pitchFamily="34" charset="0"/>
                <a:cs typeface="Arial" panose="020B0604020202020204" pitchFamily="34" charset="0"/>
              </a:rPr>
              <a:t>en</a:t>
            </a:r>
            <a:r>
              <a:rPr lang="en-US" sz="2400" dirty="0" smtClean="0">
                <a:solidFill>
                  <a:schemeClr val="bg1">
                    <a:lumMod val="50000"/>
                  </a:schemeClr>
                </a:solidFill>
                <a:latin typeface="Arial" panose="020B0604020202020204" pitchFamily="34" charset="0"/>
                <a:cs typeface="Arial" panose="020B0604020202020204" pitchFamily="34" charset="0"/>
              </a:rPr>
              <a:t> vis: </a:t>
            </a:r>
          </a:p>
          <a:p>
            <a:pPr marL="702900" lvl="1" indent="-34290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rookworst, vleeswaren: rauwe </a:t>
            </a:r>
            <a:r>
              <a:rPr lang="nl-NL" sz="2400" dirty="0">
                <a:solidFill>
                  <a:schemeClr val="bg1">
                    <a:lumMod val="50000"/>
                  </a:schemeClr>
                </a:solidFill>
                <a:latin typeface="Arial" panose="020B0604020202020204" pitchFamily="34" charset="0"/>
                <a:cs typeface="Arial" panose="020B0604020202020204" pitchFamily="34" charset="0"/>
              </a:rPr>
              <a:t>ham en </a:t>
            </a:r>
            <a:r>
              <a:rPr lang="nl-NL" sz="2400" dirty="0" smtClean="0">
                <a:solidFill>
                  <a:schemeClr val="bg1">
                    <a:lumMod val="50000"/>
                  </a:schemeClr>
                </a:solidFill>
                <a:latin typeface="Arial" panose="020B0604020202020204" pitchFamily="34" charset="0"/>
                <a:cs typeface="Arial" panose="020B0604020202020204" pitchFamily="34" charset="0"/>
              </a:rPr>
              <a:t>(</a:t>
            </a:r>
            <a:r>
              <a:rPr lang="nl-NL" sz="2400" dirty="0" err="1" smtClean="0">
                <a:solidFill>
                  <a:schemeClr val="bg1">
                    <a:lumMod val="50000"/>
                  </a:schemeClr>
                </a:solidFill>
                <a:latin typeface="Arial" panose="020B0604020202020204" pitchFamily="34" charset="0"/>
                <a:cs typeface="Arial" panose="020B0604020202020204" pitchFamily="34" charset="0"/>
              </a:rPr>
              <a:t>runder</a:t>
            </a:r>
            <a:r>
              <a:rPr lang="nl-NL" sz="2400" dirty="0" smtClean="0">
                <a:solidFill>
                  <a:schemeClr val="bg1">
                    <a:lumMod val="50000"/>
                  </a:schemeClr>
                </a:solidFill>
                <a:latin typeface="Arial" panose="020B0604020202020204" pitchFamily="34" charset="0"/>
                <a:cs typeface="Arial" panose="020B0604020202020204" pitchFamily="34" charset="0"/>
              </a:rPr>
              <a:t>-)rookvlees</a:t>
            </a:r>
          </a:p>
          <a:p>
            <a:pPr marL="702900" lvl="1" indent="-342900">
              <a:lnSpc>
                <a:spcPts val="3000"/>
              </a:lnSpc>
              <a:buFont typeface="Arial" panose="020B0604020202020204" pitchFamily="34" charset="0"/>
              <a:buChar char="•"/>
            </a:pPr>
            <a:endParaRPr lang="nl-NL" sz="2400" dirty="0">
              <a:solidFill>
                <a:schemeClr val="bg1">
                  <a:lumMod val="50000"/>
                </a:schemeClr>
              </a:solidFill>
              <a:latin typeface="Arial" panose="020B0604020202020204" pitchFamily="34" charset="0"/>
              <a:cs typeface="Arial" panose="020B0604020202020204" pitchFamily="34" charset="0"/>
            </a:endParaRPr>
          </a:p>
          <a:p>
            <a:pPr marL="342900" indent="-342900">
              <a:lnSpc>
                <a:spcPts val="3000"/>
              </a:lnSpc>
              <a:buFont typeface="Arial" panose="020B0604020202020204" pitchFamily="34" charset="0"/>
              <a:buChar char="•"/>
            </a:pPr>
            <a:r>
              <a:rPr lang="en-US" sz="2400" dirty="0" err="1" smtClean="0">
                <a:solidFill>
                  <a:schemeClr val="bg1">
                    <a:lumMod val="50000"/>
                  </a:schemeClr>
                </a:solidFill>
                <a:latin typeface="Arial" panose="020B0604020202020204" pitchFamily="34" charset="0"/>
                <a:cs typeface="Arial" panose="020B0604020202020204" pitchFamily="34" charset="0"/>
              </a:rPr>
              <a:t>Smaakmakers</a:t>
            </a:r>
            <a:r>
              <a:rPr lang="en-US" sz="2400" dirty="0" smtClean="0">
                <a:solidFill>
                  <a:schemeClr val="bg1">
                    <a:lumMod val="50000"/>
                  </a:schemeClr>
                </a:solidFill>
                <a:latin typeface="Arial" panose="020B0604020202020204" pitchFamily="34" charset="0"/>
                <a:cs typeface="Arial" panose="020B0604020202020204" pitchFamily="34" charset="0"/>
              </a:rPr>
              <a:t>:</a:t>
            </a:r>
            <a:endParaRPr lang="en-US" sz="2400" dirty="0">
              <a:solidFill>
                <a:schemeClr val="bg1">
                  <a:lumMod val="50000"/>
                </a:schemeClr>
              </a:solidFill>
              <a:latin typeface="Arial" panose="020B0604020202020204" pitchFamily="34" charset="0"/>
              <a:cs typeface="Arial" panose="020B0604020202020204" pitchFamily="34" charset="0"/>
            </a:endParaRPr>
          </a:p>
          <a:p>
            <a:pPr marL="702900" lvl="1" indent="-34290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bouillonblokjes, ketjap, strooi- en vloeibare aroma, </a:t>
            </a:r>
            <a:r>
              <a:rPr lang="nl-NL" sz="2400" dirty="0" err="1" smtClean="0">
                <a:solidFill>
                  <a:schemeClr val="bg1">
                    <a:lumMod val="50000"/>
                  </a:schemeClr>
                </a:solidFill>
                <a:latin typeface="Arial" panose="020B0604020202020204" pitchFamily="34" charset="0"/>
                <a:cs typeface="Arial" panose="020B0604020202020204" pitchFamily="34" charset="0"/>
              </a:rPr>
              <a:t>aromat</a:t>
            </a:r>
            <a:r>
              <a:rPr lang="nl-NL" sz="2400" dirty="0" smtClean="0">
                <a:solidFill>
                  <a:schemeClr val="bg1">
                    <a:lumMod val="50000"/>
                  </a:schemeClr>
                </a:solidFill>
                <a:latin typeface="Arial" panose="020B0604020202020204" pitchFamily="34" charset="0"/>
                <a:cs typeface="Arial" panose="020B0604020202020204" pitchFamily="34" charset="0"/>
              </a:rPr>
              <a:t>.</a:t>
            </a:r>
          </a:p>
          <a:p>
            <a:pPr marL="702900" lvl="1" indent="-342900">
              <a:lnSpc>
                <a:spcPts val="3000"/>
              </a:lnSpc>
              <a:buFont typeface="Arial" panose="020B0604020202020204" pitchFamily="34" charset="0"/>
              <a:buChar char="•"/>
            </a:pPr>
            <a:endParaRPr lang="nl-NL" sz="2400" dirty="0" smtClean="0">
              <a:solidFill>
                <a:schemeClr val="bg1">
                  <a:lumMod val="50000"/>
                </a:schemeClr>
              </a:solidFill>
              <a:latin typeface="Arial" panose="020B0604020202020204" pitchFamily="34" charset="0"/>
              <a:cs typeface="Arial" panose="020B0604020202020204" pitchFamily="34" charset="0"/>
            </a:endParaRPr>
          </a:p>
          <a:p>
            <a:pPr marL="342900" indent="-342900">
              <a:lnSpc>
                <a:spcPts val="3000"/>
              </a:lnSpc>
              <a:buFont typeface="Arial" panose="020B0604020202020204" pitchFamily="34" charset="0"/>
              <a:buChar char="•"/>
            </a:pPr>
            <a:r>
              <a:rPr lang="en-US" sz="2400" dirty="0" smtClean="0">
                <a:solidFill>
                  <a:schemeClr val="bg1">
                    <a:lumMod val="50000"/>
                  </a:schemeClr>
                </a:solidFill>
                <a:latin typeface="Arial" panose="020B0604020202020204" pitchFamily="34" charset="0"/>
                <a:cs typeface="Arial" panose="020B0604020202020204" pitchFamily="34" charset="0"/>
              </a:rPr>
              <a:t>Snacks: </a:t>
            </a:r>
            <a:endParaRPr lang="en-US" sz="2400" dirty="0">
              <a:solidFill>
                <a:schemeClr val="bg1">
                  <a:lumMod val="50000"/>
                </a:schemeClr>
              </a:solidFill>
              <a:latin typeface="Arial" panose="020B0604020202020204" pitchFamily="34" charset="0"/>
              <a:cs typeface="Arial" panose="020B0604020202020204" pitchFamily="34" charset="0"/>
            </a:endParaRPr>
          </a:p>
          <a:p>
            <a:pPr marL="702900" lvl="1" indent="-34290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b</a:t>
            </a:r>
            <a:r>
              <a:rPr lang="nl-NL" sz="2400" dirty="0" smtClean="0">
                <a:solidFill>
                  <a:schemeClr val="bg1">
                    <a:lumMod val="50000"/>
                  </a:schemeClr>
                </a:solidFill>
                <a:latin typeface="Arial" panose="020B0604020202020204" pitchFamily="34" charset="0"/>
                <a:cs typeface="Arial" panose="020B0604020202020204" pitchFamily="34" charset="0"/>
              </a:rPr>
              <a:t>lokjes kaas, borrelnootjes, c</a:t>
            </a:r>
            <a:r>
              <a:rPr lang="en-US" sz="2400" dirty="0" smtClean="0">
                <a:solidFill>
                  <a:schemeClr val="bg1">
                    <a:lumMod val="50000"/>
                  </a:schemeClr>
                </a:solidFill>
                <a:latin typeface="Arial" panose="020B0604020202020204" pitchFamily="34" charset="0"/>
                <a:cs typeface="Arial" panose="020B0604020202020204" pitchFamily="34" charset="0"/>
              </a:rPr>
              <a:t>hips</a:t>
            </a:r>
            <a:endParaRPr lang="nl-NL" sz="2400" dirty="0">
              <a:solidFill>
                <a:schemeClr val="bg1">
                  <a:lumMod val="50000"/>
                </a:schemeClr>
              </a:solidFill>
              <a:latin typeface="Arial" panose="020B0604020202020204" pitchFamily="34" charset="0"/>
              <a:cs typeface="Arial" panose="020B0604020202020204" pitchFamily="34" charset="0"/>
            </a:endParaRPr>
          </a:p>
          <a:p>
            <a:pPr marL="342900" lvl="0" indent="-342900">
              <a:lnSpc>
                <a:spcPts val="3000"/>
              </a:lnSpc>
            </a:pPr>
            <a:endParaRPr lang="en-US" sz="24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endParaRPr lang="en-US" sz="24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endParaRPr lang="nl-NL" sz="24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endParaRPr lang="nl-NL" sz="18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r>
              <a:rPr lang="nl-NL" sz="1800" dirty="0">
                <a:solidFill>
                  <a:schemeClr val="bg1">
                    <a:lumMod val="50000"/>
                  </a:schemeClr>
                </a:solidFill>
                <a:latin typeface="Arial" panose="020B0604020202020204" pitchFamily="34" charset="0"/>
                <a:cs typeface="Arial" panose="020B0604020202020204" pitchFamily="34" charset="0"/>
              </a:rPr>
              <a:t>		</a:t>
            </a:r>
            <a:r>
              <a:rPr lang="nl-NL" sz="1800" dirty="0" smtClean="0">
                <a:solidFill>
                  <a:schemeClr val="bg1">
                    <a:lumMod val="50000"/>
                  </a:schemeClr>
                </a:solidFill>
                <a:latin typeface="Arial" panose="020B0604020202020204" pitchFamily="34" charset="0"/>
                <a:cs typeface="Arial" panose="020B0604020202020204" pitchFamily="34" charset="0"/>
              </a:rPr>
              <a:t>		</a:t>
            </a:r>
            <a:br>
              <a:rPr lang="nl-NL" sz="1800" dirty="0" smtClean="0">
                <a:solidFill>
                  <a:schemeClr val="bg1">
                    <a:lumMod val="50000"/>
                  </a:schemeClr>
                </a:solidFill>
                <a:latin typeface="Arial" panose="020B0604020202020204" pitchFamily="34" charset="0"/>
                <a:cs typeface="Arial" panose="020B0604020202020204" pitchFamily="34" charset="0"/>
              </a:rPr>
            </a:br>
            <a:r>
              <a:rPr lang="nl-NL" sz="1800" dirty="0" smtClean="0">
                <a:solidFill>
                  <a:schemeClr val="bg1">
                    <a:lumMod val="50000"/>
                  </a:schemeClr>
                </a:solidFill>
                <a:latin typeface="Arial" panose="020B0604020202020204" pitchFamily="34" charset="0"/>
                <a:cs typeface="Arial" panose="020B0604020202020204" pitchFamily="34" charset="0"/>
              </a:rPr>
              <a:t/>
            </a:r>
            <a:br>
              <a:rPr lang="nl-NL" sz="1800" dirty="0" smtClean="0">
                <a:solidFill>
                  <a:schemeClr val="bg1">
                    <a:lumMod val="50000"/>
                  </a:schemeClr>
                </a:solidFill>
                <a:latin typeface="Arial" panose="020B0604020202020204" pitchFamily="34" charset="0"/>
                <a:cs typeface="Arial" panose="020B0604020202020204" pitchFamily="34" charset="0"/>
              </a:rPr>
            </a:br>
            <a:endParaRPr lang="nl-NL" sz="1800" dirty="0" smtClean="0">
              <a:solidFill>
                <a:schemeClr val="bg1">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nl-NL" sz="1800" b="1" dirty="0" smtClean="0">
              <a:solidFill>
                <a:schemeClr val="bg1">
                  <a:lumMod val="50000"/>
                </a:schemeClr>
              </a:solidFill>
              <a:latin typeface="Arial" panose="020B0604020202020204" pitchFamily="34" charset="0"/>
              <a:cs typeface="Arial" panose="020B0604020202020204" pitchFamily="34" charset="0"/>
            </a:endParaRPr>
          </a:p>
          <a:p>
            <a:pPr marL="457200" lvl="0" indent="-457200">
              <a:lnSpc>
                <a:spcPts val="3000"/>
              </a:lnSpc>
              <a:buFont typeface="Arial" panose="020B0604020202020204" pitchFamily="34" charset="0"/>
              <a:buChar char="•"/>
            </a:pPr>
            <a:endParaRPr lang="nl-NL" sz="1800" i="1" dirty="0" smtClean="0">
              <a:solidFill>
                <a:srgbClr val="8B3857"/>
              </a:solidFill>
              <a:latin typeface="Arial" panose="020B0604020202020204" pitchFamily="34" charset="0"/>
              <a:cs typeface="Arial" panose="020B0604020202020204" pitchFamily="34" charset="0"/>
            </a:endParaRPr>
          </a:p>
        </p:txBody>
      </p:sp>
      <p:pic>
        <p:nvPicPr>
          <p:cNvPr id="7" name="Afbeelding 6" descr="licht-groene-druppel.jpg"/>
          <p:cNvPicPr>
            <a:picLocks noChangeAspect="1"/>
          </p:cNvPicPr>
          <p:nvPr/>
        </p:nvPicPr>
        <p:blipFill>
          <a:blip r:embed="rId3"/>
          <a:stretch>
            <a:fillRect/>
          </a:stretch>
        </p:blipFill>
        <p:spPr>
          <a:xfrm>
            <a:off x="576555" y="347749"/>
            <a:ext cx="315581" cy="471128"/>
          </a:xfrm>
          <a:prstGeom prst="rect">
            <a:avLst/>
          </a:prstGeom>
        </p:spPr>
      </p:pic>
      <p:pic>
        <p:nvPicPr>
          <p:cNvPr id="2050" name="Picture 2" descr="http://www.inproba.nl/lay/media/test/inproba-ketjap-manis-250ml-natuurlijk.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64596" y="3894356"/>
            <a:ext cx="556339" cy="149730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i.dailymail.co.uk/i/pix/2013/02/19/article-2281400-17D368E9000005DC-634_634x389.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9402" t="20276" r="17149" b="4952"/>
          <a:stretch/>
        </p:blipFill>
        <p:spPr bwMode="auto">
          <a:xfrm>
            <a:off x="6941500" y="4468248"/>
            <a:ext cx="1238974" cy="773882"/>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www.supermarktcheck.nl/images/produkten/102015.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418350" y="1452832"/>
            <a:ext cx="1084178" cy="1277536"/>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www.deenkhuizernotenkraam.nl/upload/product/borrelnoten-cocktail-121.jpg?width=940"/>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8007" t="25032" r="6128" b="13861"/>
          <a:stretch/>
        </p:blipFill>
        <p:spPr bwMode="auto">
          <a:xfrm>
            <a:off x="7326155" y="5708624"/>
            <a:ext cx="1626793" cy="7718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jdelijke aanduiding voor dianummer 3"/>
          <p:cNvSpPr>
            <a:spLocks noGrp="1"/>
          </p:cNvSpPr>
          <p:nvPr>
            <p:ph type="sldNum" sz="quarter" idx="12"/>
          </p:nvPr>
        </p:nvSpPr>
        <p:spPr/>
        <p:txBody>
          <a:bodyPr/>
          <a:lstStyle/>
          <a:p>
            <a:fld id="{1D575ABE-78FA-734D-87F9-CA4FE7A0E5C7}" type="slidenum">
              <a:rPr lang="nl-NL" smtClean="0"/>
              <a:pPr/>
              <a:t>22</a:t>
            </a:fld>
            <a:endParaRPr lang="nl-NL" dirty="0"/>
          </a:p>
        </p:txBody>
      </p:sp>
      <p:pic>
        <p:nvPicPr>
          <p:cNvPr id="1026" name="Picture 2" descr="Afbeeldingsresultaat voor blokjes kaas"/>
          <p:cNvPicPr>
            <a:picLocks noChangeAspect="1" noChangeArrowheads="1"/>
          </p:cNvPicPr>
          <p:nvPr/>
        </p:nvPicPr>
        <p:blipFill rotWithShape="1">
          <a:blip r:embed="rId8">
            <a:extLst>
              <a:ext uri="{28A0092B-C50C-407E-A947-70E740481C1C}">
                <a14:useLocalDpi xmlns:a14="http://schemas.microsoft.com/office/drawing/2010/main" xmlns="" val="0"/>
              </a:ext>
            </a:extLst>
          </a:blip>
          <a:srcRect l="29733" r="24293"/>
          <a:stretch/>
        </p:blipFill>
        <p:spPr bwMode="auto">
          <a:xfrm>
            <a:off x="6486393" y="5657885"/>
            <a:ext cx="891377" cy="82255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Gerelateerde afbeeldin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t="18454" b="15923"/>
          <a:stretch/>
        </p:blipFill>
        <p:spPr bwMode="auto">
          <a:xfrm>
            <a:off x="7316373" y="2828757"/>
            <a:ext cx="1504562" cy="9873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794402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2890" y="778407"/>
            <a:ext cx="7976720" cy="1188094"/>
          </a:xfrm>
        </p:spPr>
        <p:txBody>
          <a:bodyPr/>
          <a:lstStyle/>
          <a:p>
            <a:r>
              <a:rPr lang="nl-NL" sz="3200" dirty="0" smtClean="0">
                <a:solidFill>
                  <a:srgbClr val="06635D"/>
                </a:solidFill>
                <a:latin typeface="Arial" panose="020B0604020202020204" pitchFamily="34" charset="0"/>
                <a:cs typeface="Arial" panose="020B0604020202020204" pitchFamily="34" charset="0"/>
                <a:sym typeface="Wingdings"/>
              </a:rPr>
              <a:t>Kalium</a:t>
            </a:r>
            <a:br>
              <a:rPr lang="nl-NL" sz="3200" dirty="0" smtClean="0">
                <a:solidFill>
                  <a:srgbClr val="06635D"/>
                </a:solidFill>
                <a:latin typeface="Arial" panose="020B0604020202020204" pitchFamily="34" charset="0"/>
                <a:cs typeface="Arial" panose="020B0604020202020204" pitchFamily="34" charset="0"/>
                <a:sym typeface="Wingdings"/>
              </a:rPr>
            </a:br>
            <a:r>
              <a:rPr lang="nl-NL" sz="3200" dirty="0" smtClean="0">
                <a:solidFill>
                  <a:srgbClr val="B4BF4A"/>
                </a:solidFill>
                <a:latin typeface="Arial" panose="020B0604020202020204" pitchFamily="34" charset="0"/>
                <a:cs typeface="Arial" panose="020B0604020202020204" pitchFamily="34" charset="0"/>
                <a:sym typeface="Wingdings"/>
              </a:rPr>
              <a:t>Wat bevat </a:t>
            </a:r>
            <a:r>
              <a:rPr lang="nl-NL" sz="3200" u="sng" dirty="0" smtClean="0">
                <a:solidFill>
                  <a:srgbClr val="B4BF4A"/>
                </a:solidFill>
                <a:latin typeface="Arial" panose="020B0604020202020204" pitchFamily="34" charset="0"/>
                <a:cs typeface="Arial" panose="020B0604020202020204" pitchFamily="34" charset="0"/>
                <a:sym typeface="Wingdings"/>
              </a:rPr>
              <a:t>weinig</a:t>
            </a:r>
            <a:r>
              <a:rPr lang="nl-NL" sz="3200" dirty="0" smtClean="0">
                <a:solidFill>
                  <a:srgbClr val="B4BF4A"/>
                </a:solidFill>
                <a:latin typeface="Arial" panose="020B0604020202020204" pitchFamily="34" charset="0"/>
                <a:cs typeface="Arial" panose="020B0604020202020204" pitchFamily="34" charset="0"/>
                <a:sym typeface="Wingdings"/>
              </a:rPr>
              <a:t> kalium?</a:t>
            </a:r>
            <a:r>
              <a:rPr lang="nl-NL" sz="3200" dirty="0" smtClean="0">
                <a:sym typeface="Wingdings"/>
              </a:rPr>
              <a:t/>
            </a:r>
            <a:br>
              <a:rPr lang="nl-NL" sz="3200" dirty="0" smtClean="0">
                <a:sym typeface="Wingdings"/>
              </a:rPr>
            </a:br>
            <a:r>
              <a:rPr lang="nl-NL" sz="3200" dirty="0" smtClean="0">
                <a:sym typeface="Wingdings"/>
              </a:rPr>
              <a:t/>
            </a:r>
            <a:br>
              <a:rPr lang="nl-NL" sz="3200" dirty="0" smtClean="0">
                <a:sym typeface="Wingdings"/>
              </a:rPr>
            </a:br>
            <a:endParaRPr lang="nl-NL" sz="3200" dirty="0"/>
          </a:p>
        </p:txBody>
      </p:sp>
      <p:sp>
        <p:nvSpPr>
          <p:cNvPr id="3" name="Tijdelijke aanduiding voor inhoud 2"/>
          <p:cNvSpPr>
            <a:spLocks noGrp="1"/>
          </p:cNvSpPr>
          <p:nvPr>
            <p:ph idx="1"/>
          </p:nvPr>
        </p:nvSpPr>
        <p:spPr>
          <a:xfrm>
            <a:off x="782594" y="1964518"/>
            <a:ext cx="8052313" cy="4601724"/>
          </a:xfrm>
        </p:spPr>
        <p:txBody>
          <a:bodyPr/>
          <a:lstStyle/>
          <a:p>
            <a:pPr lvl="0">
              <a:lnSpc>
                <a:spcPts val="3000"/>
              </a:lnSpc>
            </a:pPr>
            <a:r>
              <a:rPr lang="nl-NL" sz="2400" dirty="0" smtClean="0">
                <a:solidFill>
                  <a:schemeClr val="bg1">
                    <a:lumMod val="50000"/>
                  </a:schemeClr>
                </a:solidFill>
                <a:latin typeface="Arial" panose="020B0604020202020204" pitchFamily="34" charset="0"/>
                <a:cs typeface="Arial" panose="020B0604020202020204" pitchFamily="34" charset="0"/>
              </a:rPr>
              <a:t>Eten met weinig kalium:</a:t>
            </a:r>
          </a:p>
          <a:p>
            <a:pPr marL="342900" lvl="0" indent="-34290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rijst, pasta</a:t>
            </a:r>
          </a:p>
          <a:p>
            <a:pPr marL="342900" lvl="0" indent="-34290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olie</a:t>
            </a:r>
          </a:p>
          <a:p>
            <a:pPr lvl="0">
              <a:lnSpc>
                <a:spcPts val="3000"/>
              </a:lnSpc>
            </a:pPr>
            <a:endParaRPr lang="nl-NL" sz="24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r>
              <a:rPr lang="nl-NL" sz="2400" dirty="0" smtClean="0">
                <a:solidFill>
                  <a:schemeClr val="bg1">
                    <a:lumMod val="50000"/>
                  </a:schemeClr>
                </a:solidFill>
                <a:latin typeface="Arial" panose="020B0604020202020204" pitchFamily="34" charset="0"/>
                <a:cs typeface="Arial" panose="020B0604020202020204" pitchFamily="34" charset="0"/>
              </a:rPr>
              <a:t>Broodbeleg:</a:t>
            </a:r>
          </a:p>
          <a:p>
            <a:pPr marL="342900" indent="-34290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m</a:t>
            </a:r>
            <a:r>
              <a:rPr lang="nl-NL" sz="2400" dirty="0" smtClean="0">
                <a:solidFill>
                  <a:schemeClr val="bg1">
                    <a:lumMod val="50000"/>
                  </a:schemeClr>
                </a:solidFill>
                <a:latin typeface="Arial" panose="020B0604020202020204" pitchFamily="34" charset="0"/>
                <a:cs typeface="Arial" panose="020B0604020202020204" pitchFamily="34" charset="0"/>
              </a:rPr>
              <a:t>argarine</a:t>
            </a:r>
            <a:r>
              <a:rPr lang="nl-NL" sz="2400" dirty="0">
                <a:solidFill>
                  <a:schemeClr val="bg1">
                    <a:lumMod val="50000"/>
                  </a:schemeClr>
                </a:solidFill>
                <a:latin typeface="Arial" panose="020B0604020202020204" pitchFamily="34" charset="0"/>
                <a:cs typeface="Arial" panose="020B0604020202020204" pitchFamily="34" charset="0"/>
              </a:rPr>
              <a:t>, roomboter, </a:t>
            </a:r>
          </a:p>
          <a:p>
            <a:pPr marL="342900" indent="-34290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k</a:t>
            </a:r>
            <a:r>
              <a:rPr lang="nl-NL" sz="2400" dirty="0" smtClean="0">
                <a:solidFill>
                  <a:schemeClr val="bg1">
                    <a:lumMod val="50000"/>
                  </a:schemeClr>
                </a:solidFill>
                <a:latin typeface="Arial" panose="020B0604020202020204" pitchFamily="34" charset="0"/>
                <a:cs typeface="Arial" panose="020B0604020202020204" pitchFamily="34" charset="0"/>
              </a:rPr>
              <a:t>aas, jam, honing</a:t>
            </a:r>
            <a:endParaRPr lang="nl-NL" sz="2400" dirty="0">
              <a:solidFill>
                <a:schemeClr val="bg1">
                  <a:lumMod val="50000"/>
                </a:schemeClr>
              </a:solidFill>
              <a:latin typeface="Arial" panose="020B0604020202020204" pitchFamily="34" charset="0"/>
              <a:cs typeface="Arial" panose="020B0604020202020204" pitchFamily="34" charset="0"/>
            </a:endParaRPr>
          </a:p>
          <a:p>
            <a:pPr marL="342900" lvl="0" indent="-34290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s</a:t>
            </a:r>
            <a:r>
              <a:rPr lang="nl-NL" sz="2400" dirty="0" smtClean="0">
                <a:solidFill>
                  <a:schemeClr val="bg1">
                    <a:lumMod val="50000"/>
                  </a:schemeClr>
                </a:solidFill>
                <a:latin typeface="Arial" panose="020B0604020202020204" pitchFamily="34" charset="0"/>
                <a:cs typeface="Arial" panose="020B0604020202020204" pitchFamily="34" charset="0"/>
              </a:rPr>
              <a:t>uiker</a:t>
            </a:r>
          </a:p>
          <a:p>
            <a:pPr lvl="0">
              <a:lnSpc>
                <a:spcPts val="3000"/>
              </a:lnSpc>
            </a:pPr>
            <a:endParaRPr lang="nl-NL" sz="2400" dirty="0">
              <a:solidFill>
                <a:schemeClr val="bg1">
                  <a:lumMod val="50000"/>
                </a:schemeClr>
              </a:solidFill>
              <a:latin typeface="Arial" panose="020B0604020202020204" pitchFamily="34" charset="0"/>
              <a:cs typeface="Arial" panose="020B0604020202020204" pitchFamily="34" charset="0"/>
            </a:endParaRPr>
          </a:p>
          <a:p>
            <a:pPr lvl="0">
              <a:lnSpc>
                <a:spcPts val="3000"/>
              </a:lnSpc>
            </a:pPr>
            <a:r>
              <a:rPr lang="nl-NL" sz="2400" dirty="0" smtClean="0">
                <a:solidFill>
                  <a:schemeClr val="bg1">
                    <a:lumMod val="50000"/>
                  </a:schemeClr>
                </a:solidFill>
                <a:latin typeface="Arial" panose="020B0604020202020204" pitchFamily="34" charset="0"/>
                <a:cs typeface="Arial" panose="020B0604020202020204" pitchFamily="34" charset="0"/>
              </a:rPr>
              <a:t>Dranken: </a:t>
            </a:r>
          </a:p>
          <a:p>
            <a:pPr marL="342900" indent="-34290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f</a:t>
            </a:r>
            <a:r>
              <a:rPr lang="nl-NL" sz="2400" dirty="0" smtClean="0">
                <a:solidFill>
                  <a:schemeClr val="bg1">
                    <a:lumMod val="50000"/>
                  </a:schemeClr>
                </a:solidFill>
                <a:latin typeface="Arial" panose="020B0604020202020204" pitchFamily="34" charset="0"/>
                <a:cs typeface="Arial" panose="020B0604020202020204" pitchFamily="34" charset="0"/>
              </a:rPr>
              <a:t>risdrank</a:t>
            </a:r>
            <a:endParaRPr lang="nl-NL" sz="2400" dirty="0">
              <a:solidFill>
                <a:schemeClr val="bg1">
                  <a:lumMod val="50000"/>
                </a:schemeClr>
              </a:solidFill>
              <a:latin typeface="Arial" panose="020B0604020202020204" pitchFamily="34" charset="0"/>
              <a:cs typeface="Arial" panose="020B0604020202020204" pitchFamily="34" charset="0"/>
            </a:endParaRPr>
          </a:p>
          <a:p>
            <a:pPr marL="342900" lvl="0" indent="-34290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t</a:t>
            </a:r>
            <a:r>
              <a:rPr lang="nl-NL" sz="2400" dirty="0" smtClean="0">
                <a:solidFill>
                  <a:schemeClr val="bg1">
                    <a:lumMod val="50000"/>
                  </a:schemeClr>
                </a:solidFill>
                <a:latin typeface="Arial" panose="020B0604020202020204" pitchFamily="34" charset="0"/>
                <a:cs typeface="Arial" panose="020B0604020202020204" pitchFamily="34" charset="0"/>
              </a:rPr>
              <a:t>hee</a:t>
            </a:r>
            <a:endParaRPr lang="nl-NL" sz="2400" dirty="0">
              <a:solidFill>
                <a:schemeClr val="bg1">
                  <a:lumMod val="50000"/>
                </a:schemeClr>
              </a:solidFill>
              <a:latin typeface="Arial" panose="020B0604020202020204" pitchFamily="34" charset="0"/>
              <a:cs typeface="Arial" panose="020B0604020202020204" pitchFamily="34" charset="0"/>
            </a:endParaRPr>
          </a:p>
          <a:p>
            <a:pPr lvl="0">
              <a:lnSpc>
                <a:spcPts val="3000"/>
              </a:lnSpc>
            </a:pPr>
            <a:endParaRPr lang="nl-NL" dirty="0" smtClean="0">
              <a:solidFill>
                <a:schemeClr val="bg1">
                  <a:lumMod val="50000"/>
                </a:schemeClr>
              </a:solidFill>
              <a:latin typeface="Arial" panose="020B0604020202020204" pitchFamily="34" charset="0"/>
              <a:cs typeface="Arial" panose="020B0604020202020204" pitchFamily="34" charset="0"/>
            </a:endParaRPr>
          </a:p>
          <a:p>
            <a:pPr>
              <a:lnSpc>
                <a:spcPts val="3000"/>
              </a:lnSpc>
            </a:pPr>
            <a:endParaRPr lang="nl-NL" sz="2400" dirty="0">
              <a:solidFill>
                <a:schemeClr val="bg1">
                  <a:lumMod val="50000"/>
                </a:schemeClr>
              </a:solidFill>
              <a:latin typeface="Arial" panose="020B0604020202020204" pitchFamily="34" charset="0"/>
              <a:cs typeface="Arial" panose="020B0604020202020204" pitchFamily="34" charset="0"/>
            </a:endParaRPr>
          </a:p>
          <a:p>
            <a:pPr lvl="0">
              <a:lnSpc>
                <a:spcPts val="3000"/>
              </a:lnSpc>
            </a:pPr>
            <a:endParaRPr lang="en-US" sz="2400" dirty="0" smtClean="0">
              <a:solidFill>
                <a:schemeClr val="bg1">
                  <a:lumMod val="50000"/>
                </a:schemeClr>
              </a:solidFill>
              <a:latin typeface="Arial" panose="020B0604020202020204" pitchFamily="34" charset="0"/>
              <a:cs typeface="Arial" panose="020B0604020202020204" pitchFamily="34" charset="0"/>
            </a:endParaRPr>
          </a:p>
          <a:p>
            <a:pPr marL="342900" lvl="0" indent="-342900">
              <a:lnSpc>
                <a:spcPts val="3000"/>
              </a:lnSpc>
            </a:pPr>
            <a:endParaRPr lang="en-US" sz="24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endParaRPr lang="en-US" sz="24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endParaRPr lang="nl-NL" sz="24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endParaRPr lang="nl-NL" sz="18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r>
              <a:rPr lang="nl-NL" sz="1800" dirty="0">
                <a:solidFill>
                  <a:schemeClr val="bg1">
                    <a:lumMod val="50000"/>
                  </a:schemeClr>
                </a:solidFill>
                <a:latin typeface="Arial" panose="020B0604020202020204" pitchFamily="34" charset="0"/>
                <a:cs typeface="Arial" panose="020B0604020202020204" pitchFamily="34" charset="0"/>
              </a:rPr>
              <a:t>		</a:t>
            </a:r>
            <a:r>
              <a:rPr lang="nl-NL" sz="1800" dirty="0" smtClean="0">
                <a:solidFill>
                  <a:schemeClr val="bg1">
                    <a:lumMod val="50000"/>
                  </a:schemeClr>
                </a:solidFill>
                <a:latin typeface="Arial" panose="020B0604020202020204" pitchFamily="34" charset="0"/>
                <a:cs typeface="Arial" panose="020B0604020202020204" pitchFamily="34" charset="0"/>
              </a:rPr>
              <a:t>		</a:t>
            </a:r>
            <a:br>
              <a:rPr lang="nl-NL" sz="1800" dirty="0" smtClean="0">
                <a:solidFill>
                  <a:schemeClr val="bg1">
                    <a:lumMod val="50000"/>
                  </a:schemeClr>
                </a:solidFill>
                <a:latin typeface="Arial" panose="020B0604020202020204" pitchFamily="34" charset="0"/>
                <a:cs typeface="Arial" panose="020B0604020202020204" pitchFamily="34" charset="0"/>
              </a:rPr>
            </a:br>
            <a:r>
              <a:rPr lang="nl-NL" sz="1800" dirty="0" smtClean="0">
                <a:solidFill>
                  <a:schemeClr val="bg1">
                    <a:lumMod val="50000"/>
                  </a:schemeClr>
                </a:solidFill>
                <a:latin typeface="Arial" panose="020B0604020202020204" pitchFamily="34" charset="0"/>
                <a:cs typeface="Arial" panose="020B0604020202020204" pitchFamily="34" charset="0"/>
              </a:rPr>
              <a:t/>
            </a:r>
            <a:br>
              <a:rPr lang="nl-NL" sz="1800" dirty="0" smtClean="0">
                <a:solidFill>
                  <a:schemeClr val="bg1">
                    <a:lumMod val="50000"/>
                  </a:schemeClr>
                </a:solidFill>
                <a:latin typeface="Arial" panose="020B0604020202020204" pitchFamily="34" charset="0"/>
                <a:cs typeface="Arial" panose="020B0604020202020204" pitchFamily="34" charset="0"/>
              </a:rPr>
            </a:br>
            <a:endParaRPr lang="nl-NL" sz="1800" dirty="0" smtClean="0">
              <a:solidFill>
                <a:schemeClr val="bg1">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nl-NL" sz="1800" b="1" dirty="0" smtClean="0">
              <a:solidFill>
                <a:schemeClr val="bg1">
                  <a:lumMod val="50000"/>
                </a:schemeClr>
              </a:solidFill>
              <a:latin typeface="Arial" panose="020B0604020202020204" pitchFamily="34" charset="0"/>
              <a:cs typeface="Arial" panose="020B0604020202020204" pitchFamily="34" charset="0"/>
            </a:endParaRPr>
          </a:p>
          <a:p>
            <a:pPr marL="457200" lvl="0" indent="-457200">
              <a:lnSpc>
                <a:spcPts val="3000"/>
              </a:lnSpc>
              <a:buFont typeface="Arial" panose="020B0604020202020204" pitchFamily="34" charset="0"/>
              <a:buChar char="•"/>
            </a:pPr>
            <a:endParaRPr lang="nl-NL" sz="1800" i="1" dirty="0" smtClean="0">
              <a:solidFill>
                <a:srgbClr val="8B3857"/>
              </a:solidFill>
              <a:latin typeface="Arial" panose="020B0604020202020204" pitchFamily="34" charset="0"/>
              <a:cs typeface="Arial" panose="020B0604020202020204" pitchFamily="34" charset="0"/>
            </a:endParaRPr>
          </a:p>
        </p:txBody>
      </p:sp>
      <p:pic>
        <p:nvPicPr>
          <p:cNvPr id="7" name="Afbeelding 6" descr="licht-groene-druppel.jpg"/>
          <p:cNvPicPr>
            <a:picLocks noChangeAspect="1"/>
          </p:cNvPicPr>
          <p:nvPr/>
        </p:nvPicPr>
        <p:blipFill>
          <a:blip r:embed="rId3"/>
          <a:stretch>
            <a:fillRect/>
          </a:stretch>
        </p:blipFill>
        <p:spPr>
          <a:xfrm>
            <a:off x="782594" y="554682"/>
            <a:ext cx="315581" cy="471128"/>
          </a:xfrm>
          <a:prstGeom prst="rect">
            <a:avLst/>
          </a:prstGeom>
        </p:spPr>
      </p:pic>
      <p:pic>
        <p:nvPicPr>
          <p:cNvPr id="2050" name="Picture 2" descr="http://static4.koken.vtm.be/sites/koken.vtm.be/files/styles/teaser/public/product/image/italiaanse_rijst2.jpg?itok=bfYqq1K-"/>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24504" y="1812728"/>
            <a:ext cx="1804972" cy="101408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thumbs.dreamstime.com/t/plakken-van-kaas-27619112.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91200" y="4144204"/>
            <a:ext cx="1798981" cy="1074019"/>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s://www.bootkoffie.nl/images/magictoolbox_cache/c9870ad6629eeac0d043eb471f523256/1/6/16538/thumb350x700/102446293/xctmpcG7YEt.jpeg"/>
          <p:cNvPicPr>
            <a:picLocks noChangeAspect="1" noChangeArrowheads="1"/>
          </p:cNvPicPr>
          <p:nvPr/>
        </p:nvPicPr>
        <p:blipFill rotWithShape="1">
          <a:blip r:embed="rId6">
            <a:extLst>
              <a:ext uri="{28A0092B-C50C-407E-A947-70E740481C1C}">
                <a14:useLocalDpi xmlns:a14="http://schemas.microsoft.com/office/drawing/2010/main" xmlns="" val="0"/>
              </a:ext>
            </a:extLst>
          </a:blip>
          <a:srcRect t="22841" b="15937"/>
          <a:stretch/>
        </p:blipFill>
        <p:spPr bwMode="auto">
          <a:xfrm>
            <a:off x="2568079" y="5223211"/>
            <a:ext cx="1156790" cy="1416424"/>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images.clipartpanda.com/coke-clipart-coca.jp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21803" r="21952"/>
          <a:stretch/>
        </p:blipFill>
        <p:spPr bwMode="auto">
          <a:xfrm>
            <a:off x="3879314" y="5223211"/>
            <a:ext cx="755390" cy="134303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Afbeelding 2" descr="https://www.delixl.nl/images/product/e9/181020-product-shot-250x190-198692e9.jpe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869154" y="3464388"/>
            <a:ext cx="1788991" cy="135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jdelijke aanduiding voor dianummer 4"/>
          <p:cNvSpPr>
            <a:spLocks noGrp="1"/>
          </p:cNvSpPr>
          <p:nvPr>
            <p:ph type="sldNum" sz="quarter" idx="12"/>
          </p:nvPr>
        </p:nvSpPr>
        <p:spPr/>
        <p:txBody>
          <a:bodyPr/>
          <a:lstStyle/>
          <a:p>
            <a:fld id="{1D575ABE-78FA-734D-87F9-CA4FE7A0E5C7}" type="slidenum">
              <a:rPr lang="nl-NL" smtClean="0"/>
              <a:pPr/>
              <a:t>23</a:t>
            </a:fld>
            <a:endParaRPr lang="nl-NL" dirty="0"/>
          </a:p>
        </p:txBody>
      </p:sp>
      <p:pic>
        <p:nvPicPr>
          <p:cNvPr id="1028" name="Picture 4" descr="https://encrypted-tbn3.gstatic.com/images?q=tbn:ANd9GcRB2baY3bJUIaTOIdTVlzLxc8_b7qeNwERXZlewXRAEzcZqFj-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425402" y="2455386"/>
            <a:ext cx="2099102" cy="10908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955731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blaascontrole.nl/wcm/groups/mdtcom_sg/@mdt/@eu/documents/images/contrib_096332.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7414" y="3143256"/>
            <a:ext cx="2500604" cy="235351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a:xfrm>
            <a:off x="1122890" y="778407"/>
            <a:ext cx="7976720" cy="1188094"/>
          </a:xfrm>
        </p:spPr>
        <p:txBody>
          <a:bodyPr/>
          <a:lstStyle/>
          <a:p>
            <a:r>
              <a:rPr lang="nl-NL" sz="3200" dirty="0" smtClean="0">
                <a:solidFill>
                  <a:srgbClr val="06635D"/>
                </a:solidFill>
                <a:latin typeface="Arial" panose="020B0604020202020204" pitchFamily="34" charset="0"/>
                <a:cs typeface="Arial" panose="020B0604020202020204" pitchFamily="34" charset="0"/>
                <a:sym typeface="Wingdings"/>
              </a:rPr>
              <a:t>Fosfaat</a:t>
            </a:r>
            <a:br>
              <a:rPr lang="nl-NL" sz="3200" dirty="0" smtClean="0">
                <a:solidFill>
                  <a:srgbClr val="06635D"/>
                </a:solidFill>
                <a:latin typeface="Arial" panose="020B0604020202020204" pitchFamily="34" charset="0"/>
                <a:cs typeface="Arial" panose="020B0604020202020204" pitchFamily="34" charset="0"/>
                <a:sym typeface="Wingdings"/>
              </a:rPr>
            </a:br>
            <a:r>
              <a:rPr lang="nl-NL" sz="3200" dirty="0" smtClean="0">
                <a:solidFill>
                  <a:srgbClr val="B4BF4A"/>
                </a:solidFill>
                <a:latin typeface="Arial" panose="020B0604020202020204" pitchFamily="34" charset="0"/>
                <a:cs typeface="Arial" panose="020B0604020202020204" pitchFamily="34" charset="0"/>
                <a:sym typeface="Wingdings"/>
              </a:rPr>
              <a:t>Gevolgen te veel fosfaat</a:t>
            </a:r>
            <a:r>
              <a:rPr lang="nl-NL" sz="3200" dirty="0" smtClean="0">
                <a:latin typeface="Arial" panose="020B0604020202020204" pitchFamily="34" charset="0"/>
                <a:cs typeface="Arial" panose="020B0604020202020204" pitchFamily="34" charset="0"/>
                <a:sym typeface="Wingdings"/>
              </a:rPr>
              <a:t/>
            </a:r>
            <a:br>
              <a:rPr lang="nl-NL" sz="3200" dirty="0" smtClean="0">
                <a:latin typeface="Arial" panose="020B0604020202020204" pitchFamily="34" charset="0"/>
                <a:cs typeface="Arial" panose="020B0604020202020204" pitchFamily="34" charset="0"/>
                <a:sym typeface="Wingdings"/>
              </a:rPr>
            </a:br>
            <a:r>
              <a:rPr lang="nl-NL" sz="3200" dirty="0" smtClean="0">
                <a:latin typeface="Arial" panose="020B0604020202020204" pitchFamily="34" charset="0"/>
                <a:cs typeface="Arial" panose="020B0604020202020204" pitchFamily="34" charset="0"/>
                <a:sym typeface="Wingdings"/>
              </a:rPr>
              <a:t/>
            </a:r>
            <a:br>
              <a:rPr lang="nl-NL" sz="3200" dirty="0" smtClean="0">
                <a:latin typeface="Arial" panose="020B0604020202020204" pitchFamily="34" charset="0"/>
                <a:cs typeface="Arial" panose="020B0604020202020204" pitchFamily="34" charset="0"/>
                <a:sym typeface="Wingdings"/>
              </a:rPr>
            </a:br>
            <a:endParaRPr lang="nl-NL" sz="3200"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1020040" y="1996626"/>
            <a:ext cx="5940597" cy="4403819"/>
          </a:xfrm>
        </p:spPr>
        <p:txBody>
          <a:bodyPr/>
          <a:lstStyle/>
          <a:p>
            <a:pPr>
              <a:lnSpc>
                <a:spcPts val="3000"/>
              </a:lnSpc>
            </a:pPr>
            <a:r>
              <a:rPr lang="nl-NL" sz="2400" dirty="0" smtClean="0">
                <a:solidFill>
                  <a:schemeClr val="bg1">
                    <a:lumMod val="50000"/>
                  </a:schemeClr>
                </a:solidFill>
                <a:latin typeface="Arial" panose="020B0604020202020204" pitchFamily="34" charset="0"/>
                <a:cs typeface="Arial" panose="020B0604020202020204" pitchFamily="34" charset="0"/>
              </a:rPr>
              <a:t>Bij slecht werkende nieren:</a:t>
            </a:r>
          </a:p>
          <a:p>
            <a:pPr marL="285750" indent="-28575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fosfaat </a:t>
            </a:r>
            <a:r>
              <a:rPr lang="nl-NL" sz="2400" dirty="0">
                <a:solidFill>
                  <a:schemeClr val="bg1">
                    <a:lumMod val="50000"/>
                  </a:schemeClr>
                </a:solidFill>
                <a:latin typeface="Arial" panose="020B0604020202020204" pitchFamily="34" charset="0"/>
                <a:cs typeface="Arial" panose="020B0604020202020204" pitchFamily="34" charset="0"/>
              </a:rPr>
              <a:t>wordt </a:t>
            </a:r>
            <a:r>
              <a:rPr lang="nl-NL" sz="2400" dirty="0" smtClean="0">
                <a:solidFill>
                  <a:schemeClr val="bg1">
                    <a:lumMod val="50000"/>
                  </a:schemeClr>
                </a:solidFill>
                <a:latin typeface="Arial" panose="020B0604020202020204" pitchFamily="34" charset="0"/>
                <a:cs typeface="Arial" panose="020B0604020202020204" pitchFamily="34" charset="0"/>
              </a:rPr>
              <a:t>te </a:t>
            </a:r>
            <a:r>
              <a:rPr lang="nl-NL" sz="2400" dirty="0">
                <a:solidFill>
                  <a:schemeClr val="bg1">
                    <a:lumMod val="50000"/>
                  </a:schemeClr>
                </a:solidFill>
                <a:latin typeface="Arial" panose="020B0604020202020204" pitchFamily="34" charset="0"/>
                <a:cs typeface="Arial" panose="020B0604020202020204" pitchFamily="34" charset="0"/>
              </a:rPr>
              <a:t>weinig/ niet uitgeplast </a:t>
            </a:r>
            <a:endParaRPr lang="nl-NL" sz="2400" dirty="0" smtClean="0">
              <a:solidFill>
                <a:schemeClr val="bg1">
                  <a:lumMod val="50000"/>
                </a:schemeClr>
              </a:solidFill>
              <a:latin typeface="Arial" panose="020B0604020202020204" pitchFamily="34" charset="0"/>
              <a:cs typeface="Arial" panose="020B0604020202020204" pitchFamily="34" charset="0"/>
            </a:endParaRPr>
          </a:p>
          <a:p>
            <a:pPr marL="285750" indent="-285750">
              <a:lnSpc>
                <a:spcPts val="3000"/>
              </a:lnSpc>
              <a:buFont typeface="Arial" panose="020B0604020202020204" pitchFamily="34" charset="0"/>
              <a:buChar char="•"/>
            </a:pPr>
            <a:endParaRPr lang="nl-NL" sz="2400" dirty="0" smtClean="0">
              <a:solidFill>
                <a:schemeClr val="bg1">
                  <a:lumMod val="50000"/>
                </a:schemeClr>
              </a:solidFill>
              <a:latin typeface="Arial" panose="020B0604020202020204" pitchFamily="34" charset="0"/>
              <a:cs typeface="Arial" panose="020B0604020202020204" pitchFamily="34" charset="0"/>
            </a:endParaRPr>
          </a:p>
          <a:p>
            <a:pPr marL="285750" indent="-28575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T</a:t>
            </a:r>
            <a:r>
              <a:rPr lang="nl-NL" sz="2400" dirty="0" smtClean="0">
                <a:solidFill>
                  <a:schemeClr val="bg1">
                    <a:lumMod val="50000"/>
                  </a:schemeClr>
                </a:solidFill>
                <a:latin typeface="Arial" panose="020B0604020202020204" pitchFamily="34" charset="0"/>
                <a:cs typeface="Arial" panose="020B0604020202020204" pitchFamily="34" charset="0"/>
              </a:rPr>
              <a:t>e veel fosfaat in het lichaam: </a:t>
            </a:r>
            <a:endParaRPr lang="nl-NL" sz="2400" dirty="0">
              <a:solidFill>
                <a:schemeClr val="bg1">
                  <a:lumMod val="50000"/>
                </a:schemeClr>
              </a:solidFill>
              <a:latin typeface="Arial" panose="020B0604020202020204" pitchFamily="34" charset="0"/>
              <a:cs typeface="Arial" panose="020B0604020202020204" pitchFamily="34" charset="0"/>
            </a:endParaRPr>
          </a:p>
          <a:p>
            <a:pPr marL="645750" lvl="1" indent="-28575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k</a:t>
            </a:r>
            <a:r>
              <a:rPr lang="nl-NL" sz="2400" dirty="0" smtClean="0">
                <a:solidFill>
                  <a:schemeClr val="bg1">
                    <a:lumMod val="50000"/>
                  </a:schemeClr>
                </a:solidFill>
                <a:latin typeface="Arial" panose="020B0604020202020204" pitchFamily="34" charset="0"/>
                <a:cs typeface="Arial" panose="020B0604020202020204" pitchFamily="34" charset="0"/>
              </a:rPr>
              <a:t>orte termijn </a:t>
            </a:r>
            <a:r>
              <a:rPr lang="nl-NL" sz="2400" dirty="0" smtClean="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a:t>
            </a:r>
            <a:r>
              <a:rPr lang="nl-NL" sz="2400" dirty="0" smtClean="0">
                <a:solidFill>
                  <a:schemeClr val="bg1">
                    <a:lumMod val="50000"/>
                  </a:schemeClr>
                </a:solidFill>
                <a:latin typeface="Arial" panose="020B0604020202020204" pitchFamily="34" charset="0"/>
                <a:cs typeface="Arial" panose="020B0604020202020204" pitchFamily="34" charset="0"/>
              </a:rPr>
              <a:t> </a:t>
            </a:r>
            <a:r>
              <a:rPr lang="nl-NL" sz="2400" dirty="0">
                <a:solidFill>
                  <a:schemeClr val="bg1">
                    <a:lumMod val="50000"/>
                  </a:schemeClr>
                </a:solidFill>
                <a:latin typeface="Arial" panose="020B0604020202020204" pitchFamily="34" charset="0"/>
                <a:cs typeface="Arial" panose="020B0604020202020204" pitchFamily="34" charset="0"/>
              </a:rPr>
              <a:t>jeuk</a:t>
            </a:r>
          </a:p>
          <a:p>
            <a:pPr marL="645750" lvl="1" indent="-285750">
              <a:lnSpc>
                <a:spcPts val="3000"/>
              </a:lnSpc>
              <a:buFont typeface="Arial" panose="020B0604020202020204" pitchFamily="34" charset="0"/>
              <a:buChar char="•"/>
            </a:pPr>
            <a:r>
              <a:rPr lang="nl-NL" sz="2400" dirty="0">
                <a:solidFill>
                  <a:schemeClr val="bg1">
                    <a:lumMod val="50000"/>
                  </a:schemeClr>
                </a:solidFill>
                <a:latin typeface="Arial" panose="020B0604020202020204" pitchFamily="34" charset="0"/>
                <a:cs typeface="Arial" panose="020B0604020202020204" pitchFamily="34" charset="0"/>
              </a:rPr>
              <a:t>l</a:t>
            </a:r>
            <a:r>
              <a:rPr lang="nl-NL" sz="2400" dirty="0" smtClean="0">
                <a:solidFill>
                  <a:schemeClr val="bg1">
                    <a:lumMod val="50000"/>
                  </a:schemeClr>
                </a:solidFill>
                <a:latin typeface="Arial" panose="020B0604020202020204" pitchFamily="34" charset="0"/>
                <a:cs typeface="Arial" panose="020B0604020202020204" pitchFamily="34" charset="0"/>
              </a:rPr>
              <a:t>ange </a:t>
            </a:r>
            <a:r>
              <a:rPr lang="nl-NL" sz="2400" dirty="0">
                <a:solidFill>
                  <a:schemeClr val="bg1">
                    <a:lumMod val="50000"/>
                  </a:schemeClr>
                </a:solidFill>
                <a:latin typeface="Arial" panose="020B0604020202020204" pitchFamily="34" charset="0"/>
                <a:cs typeface="Arial" panose="020B0604020202020204" pitchFamily="34" charset="0"/>
              </a:rPr>
              <a:t>termijn </a:t>
            </a:r>
            <a:r>
              <a:rPr lang="nl-NL" sz="2400" dirty="0" smtClean="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 </a:t>
            </a:r>
            <a:r>
              <a:rPr lang="nl-NL" sz="2400" dirty="0" smtClean="0">
                <a:solidFill>
                  <a:schemeClr val="bg1">
                    <a:lumMod val="50000"/>
                  </a:schemeClr>
                </a:solidFill>
                <a:latin typeface="Arial" panose="020B0604020202020204" pitchFamily="34" charset="0"/>
                <a:cs typeface="Arial" panose="020B0604020202020204" pitchFamily="34" charset="0"/>
              </a:rPr>
              <a:t>verkalking bloedvaten</a:t>
            </a:r>
          </a:p>
          <a:p>
            <a:pPr marL="285750" indent="-285750">
              <a:lnSpc>
                <a:spcPts val="3000"/>
              </a:lnSpc>
              <a:buFont typeface="Arial" panose="020B0604020202020204" pitchFamily="34" charset="0"/>
              <a:buChar char="•"/>
            </a:pPr>
            <a:endParaRPr lang="nl-NL" sz="2400" dirty="0">
              <a:solidFill>
                <a:schemeClr val="bg1">
                  <a:lumMod val="50000"/>
                </a:schemeClr>
              </a:solidFill>
              <a:latin typeface="Graphik Light" pitchFamily="34" charset="0"/>
            </a:endParaRPr>
          </a:p>
          <a:p>
            <a:pPr marL="285750" indent="-285750">
              <a:lnSpc>
                <a:spcPts val="3000"/>
              </a:lnSpc>
              <a:buFont typeface="Arial" panose="020B0604020202020204" pitchFamily="34" charset="0"/>
              <a:buChar char="•"/>
            </a:pPr>
            <a:endParaRPr lang="nl-NL" sz="1800" dirty="0">
              <a:solidFill>
                <a:schemeClr val="bg1">
                  <a:lumMod val="50000"/>
                </a:schemeClr>
              </a:solidFill>
            </a:endParaRPr>
          </a:p>
          <a:p>
            <a:pPr lvl="0">
              <a:lnSpc>
                <a:spcPts val="3000"/>
              </a:lnSpc>
            </a:pPr>
            <a:endParaRPr lang="nl-NL" sz="1800" dirty="0" smtClean="0">
              <a:solidFill>
                <a:schemeClr val="bg1">
                  <a:lumMod val="50000"/>
                </a:schemeClr>
              </a:solidFill>
            </a:endParaRPr>
          </a:p>
          <a:p>
            <a:pPr lvl="0">
              <a:lnSpc>
                <a:spcPts val="3000"/>
              </a:lnSpc>
            </a:pPr>
            <a:endParaRPr lang="nl-NL" sz="1800" dirty="0">
              <a:solidFill>
                <a:schemeClr val="bg1">
                  <a:lumMod val="50000"/>
                </a:schemeClr>
              </a:solidFill>
            </a:endParaRPr>
          </a:p>
          <a:p>
            <a:pPr lvl="0">
              <a:lnSpc>
                <a:spcPts val="3000"/>
              </a:lnSpc>
            </a:pPr>
            <a:r>
              <a:rPr lang="nl-NL" sz="1800" dirty="0" smtClean="0">
                <a:solidFill>
                  <a:schemeClr val="bg1">
                    <a:lumMod val="50000"/>
                  </a:schemeClr>
                </a:solidFill>
              </a:rPr>
              <a:t/>
            </a:r>
            <a:br>
              <a:rPr lang="nl-NL" sz="1800" dirty="0" smtClean="0">
                <a:solidFill>
                  <a:schemeClr val="bg1">
                    <a:lumMod val="50000"/>
                  </a:schemeClr>
                </a:solidFill>
              </a:rPr>
            </a:br>
            <a:r>
              <a:rPr lang="nl-NL" sz="1800" dirty="0" smtClean="0">
                <a:solidFill>
                  <a:schemeClr val="bg1">
                    <a:lumMod val="50000"/>
                  </a:schemeClr>
                </a:solidFill>
              </a:rPr>
              <a:t>	</a:t>
            </a:r>
            <a:br>
              <a:rPr lang="nl-NL" sz="1800" dirty="0" smtClean="0">
                <a:solidFill>
                  <a:schemeClr val="bg1">
                    <a:lumMod val="50000"/>
                  </a:schemeClr>
                </a:solidFill>
              </a:rPr>
            </a:br>
            <a:r>
              <a:rPr lang="nl-NL" sz="1800" dirty="0" smtClean="0">
                <a:solidFill>
                  <a:schemeClr val="bg1">
                    <a:lumMod val="50000"/>
                  </a:schemeClr>
                </a:solidFill>
              </a:rPr>
              <a:t/>
            </a:r>
            <a:br>
              <a:rPr lang="nl-NL" sz="1800" dirty="0" smtClean="0">
                <a:solidFill>
                  <a:schemeClr val="bg1">
                    <a:lumMod val="50000"/>
                  </a:schemeClr>
                </a:solidFill>
              </a:rPr>
            </a:br>
            <a:endParaRPr lang="nl-NL" sz="1800" dirty="0">
              <a:solidFill>
                <a:schemeClr val="bg1">
                  <a:lumMod val="50000"/>
                </a:schemeClr>
              </a:solidFill>
            </a:endParaRPr>
          </a:p>
          <a:p>
            <a:pPr marL="457200" lvl="0" indent="-457200">
              <a:buFont typeface="Arial" panose="020B0604020202020204" pitchFamily="34" charset="0"/>
              <a:buChar char="•"/>
            </a:pPr>
            <a:endParaRPr lang="nl-NL" sz="1800" b="1" dirty="0">
              <a:solidFill>
                <a:schemeClr val="bg1">
                  <a:lumMod val="50000"/>
                </a:schemeClr>
              </a:solidFill>
            </a:endParaRPr>
          </a:p>
          <a:p>
            <a:pPr marL="457200" lvl="0" indent="-457200">
              <a:lnSpc>
                <a:spcPts val="3000"/>
              </a:lnSpc>
              <a:buFont typeface="Arial" panose="020B0604020202020204" pitchFamily="34" charset="0"/>
              <a:buChar char="•"/>
            </a:pPr>
            <a:endParaRPr lang="nl-NL" sz="1800" i="1" dirty="0" smtClean="0">
              <a:solidFill>
                <a:srgbClr val="8B3857"/>
              </a:solidFill>
            </a:endParaRPr>
          </a:p>
        </p:txBody>
      </p:sp>
      <p:pic>
        <p:nvPicPr>
          <p:cNvPr id="7" name="Afbeelding 6" descr="licht-groene-druppel.jpg"/>
          <p:cNvPicPr>
            <a:picLocks noChangeAspect="1"/>
          </p:cNvPicPr>
          <p:nvPr/>
        </p:nvPicPr>
        <p:blipFill>
          <a:blip r:embed="rId4"/>
          <a:stretch>
            <a:fillRect/>
          </a:stretch>
        </p:blipFill>
        <p:spPr>
          <a:xfrm>
            <a:off x="782594" y="554682"/>
            <a:ext cx="315581" cy="471128"/>
          </a:xfrm>
          <a:prstGeom prst="rect">
            <a:avLst/>
          </a:prstGeom>
        </p:spPr>
      </p:pic>
      <p:sp>
        <p:nvSpPr>
          <p:cNvPr id="4" name="Tijdelijke aanduiding voor dianummer 3"/>
          <p:cNvSpPr>
            <a:spLocks noGrp="1"/>
          </p:cNvSpPr>
          <p:nvPr>
            <p:ph type="sldNum" sz="quarter" idx="12"/>
          </p:nvPr>
        </p:nvSpPr>
        <p:spPr/>
        <p:txBody>
          <a:bodyPr/>
          <a:lstStyle/>
          <a:p>
            <a:fld id="{1D575ABE-78FA-734D-87F9-CA4FE7A0E5C7}" type="slidenum">
              <a:rPr lang="nl-NL" smtClean="0"/>
              <a:pPr/>
              <a:t>24</a:t>
            </a:fld>
            <a:endParaRPr lang="nl-NL" dirty="0"/>
          </a:p>
        </p:txBody>
      </p:sp>
    </p:spTree>
    <p:extLst>
      <p:ext uri="{BB962C8B-B14F-4D97-AF65-F5344CB8AC3E}">
        <p14:creationId xmlns:p14="http://schemas.microsoft.com/office/powerpoint/2010/main" xmlns="" val="285130881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2890" y="778407"/>
            <a:ext cx="7976720" cy="1188094"/>
          </a:xfrm>
        </p:spPr>
        <p:txBody>
          <a:bodyPr/>
          <a:lstStyle/>
          <a:p>
            <a:r>
              <a:rPr lang="nl-NL" sz="3200" dirty="0" smtClean="0">
                <a:solidFill>
                  <a:srgbClr val="06635D"/>
                </a:solidFill>
                <a:latin typeface="Arial" panose="020B0604020202020204" pitchFamily="34" charset="0"/>
                <a:cs typeface="Arial" panose="020B0604020202020204" pitchFamily="34" charset="0"/>
                <a:sym typeface="Wingdings"/>
              </a:rPr>
              <a:t>Vocht</a:t>
            </a:r>
            <a:br>
              <a:rPr lang="nl-NL" sz="3200" dirty="0" smtClean="0">
                <a:solidFill>
                  <a:srgbClr val="06635D"/>
                </a:solidFill>
                <a:latin typeface="Arial" panose="020B0604020202020204" pitchFamily="34" charset="0"/>
                <a:cs typeface="Arial" panose="020B0604020202020204" pitchFamily="34" charset="0"/>
                <a:sym typeface="Wingdings"/>
              </a:rPr>
            </a:br>
            <a:r>
              <a:rPr lang="nl-NL" sz="3200" dirty="0" smtClean="0">
                <a:sym typeface="Wingdings"/>
              </a:rPr>
              <a:t/>
            </a:r>
            <a:br>
              <a:rPr lang="nl-NL" sz="3200" dirty="0" smtClean="0">
                <a:sym typeface="Wingdings"/>
              </a:rPr>
            </a:br>
            <a:r>
              <a:rPr lang="nl-NL" sz="3200" dirty="0" smtClean="0">
                <a:sym typeface="Wingdings"/>
              </a:rPr>
              <a:t/>
            </a:r>
            <a:br>
              <a:rPr lang="nl-NL" sz="3200" dirty="0" smtClean="0">
                <a:sym typeface="Wingdings"/>
              </a:rPr>
            </a:br>
            <a:endParaRPr lang="nl-NL" sz="3200" dirty="0"/>
          </a:p>
        </p:txBody>
      </p:sp>
      <p:sp>
        <p:nvSpPr>
          <p:cNvPr id="3" name="Tijdelijke aanduiding voor inhoud 2"/>
          <p:cNvSpPr>
            <a:spLocks noGrp="1"/>
          </p:cNvSpPr>
          <p:nvPr>
            <p:ph idx="1"/>
          </p:nvPr>
        </p:nvSpPr>
        <p:spPr>
          <a:xfrm>
            <a:off x="782594" y="1964518"/>
            <a:ext cx="2669733" cy="4601724"/>
          </a:xfrm>
        </p:spPr>
        <p:txBody>
          <a:bodyPr/>
          <a:lstStyle/>
          <a:p>
            <a:pPr lvl="0">
              <a:lnSpc>
                <a:spcPts val="3000"/>
              </a:lnSpc>
            </a:pPr>
            <a:r>
              <a:rPr lang="nl-NL" sz="2400" b="1" dirty="0" smtClean="0">
                <a:solidFill>
                  <a:schemeClr val="bg1">
                    <a:lumMod val="50000"/>
                  </a:schemeClr>
                </a:solidFill>
              </a:rPr>
              <a:t>Inhoudsmaten:</a:t>
            </a:r>
          </a:p>
          <a:p>
            <a:pPr lvl="0">
              <a:lnSpc>
                <a:spcPts val="3000"/>
              </a:lnSpc>
            </a:pPr>
            <a:endParaRPr lang="nl-NL" sz="2400" b="1" dirty="0">
              <a:solidFill>
                <a:schemeClr val="bg1">
                  <a:lumMod val="50000"/>
                </a:schemeClr>
              </a:solidFill>
            </a:endParaRPr>
          </a:p>
          <a:p>
            <a:pPr lvl="0">
              <a:lnSpc>
                <a:spcPts val="3000"/>
              </a:lnSpc>
            </a:pPr>
            <a:r>
              <a:rPr lang="nl-NL" sz="2400" dirty="0" smtClean="0">
                <a:solidFill>
                  <a:schemeClr val="bg1">
                    <a:lumMod val="50000"/>
                  </a:schemeClr>
                </a:solidFill>
              </a:rPr>
              <a:t>Half kopje</a:t>
            </a:r>
          </a:p>
          <a:p>
            <a:pPr lvl="0">
              <a:lnSpc>
                <a:spcPts val="3000"/>
              </a:lnSpc>
            </a:pPr>
            <a:r>
              <a:rPr lang="nl-NL" sz="2400" dirty="0" smtClean="0">
                <a:solidFill>
                  <a:schemeClr val="bg1">
                    <a:lumMod val="50000"/>
                  </a:schemeClr>
                </a:solidFill>
              </a:rPr>
              <a:t>Kopje</a:t>
            </a:r>
          </a:p>
          <a:p>
            <a:pPr lvl="0">
              <a:lnSpc>
                <a:spcPts val="3000"/>
              </a:lnSpc>
            </a:pPr>
            <a:r>
              <a:rPr lang="nl-NL" sz="2400" dirty="0" smtClean="0">
                <a:solidFill>
                  <a:schemeClr val="bg1">
                    <a:lumMod val="50000"/>
                  </a:schemeClr>
                </a:solidFill>
              </a:rPr>
              <a:t>Schaaltje</a:t>
            </a:r>
          </a:p>
          <a:p>
            <a:pPr lvl="0">
              <a:lnSpc>
                <a:spcPts val="3000"/>
              </a:lnSpc>
            </a:pPr>
            <a:r>
              <a:rPr lang="nl-NL" sz="2400" dirty="0" smtClean="0">
                <a:solidFill>
                  <a:schemeClr val="bg1">
                    <a:lumMod val="50000"/>
                  </a:schemeClr>
                </a:solidFill>
              </a:rPr>
              <a:t>Glas</a:t>
            </a:r>
          </a:p>
          <a:p>
            <a:pPr lvl="0">
              <a:lnSpc>
                <a:spcPts val="3000"/>
              </a:lnSpc>
            </a:pPr>
            <a:r>
              <a:rPr lang="nl-NL" sz="2400" dirty="0" smtClean="0">
                <a:solidFill>
                  <a:schemeClr val="bg1">
                    <a:lumMod val="50000"/>
                  </a:schemeClr>
                </a:solidFill>
              </a:rPr>
              <a:t>Theeglas</a:t>
            </a:r>
          </a:p>
          <a:p>
            <a:pPr lvl="0">
              <a:lnSpc>
                <a:spcPts val="3000"/>
              </a:lnSpc>
            </a:pPr>
            <a:r>
              <a:rPr lang="nl-NL" sz="2400" dirty="0" smtClean="0">
                <a:solidFill>
                  <a:schemeClr val="bg1">
                    <a:lumMod val="50000"/>
                  </a:schemeClr>
                </a:solidFill>
              </a:rPr>
              <a:t>Beker</a:t>
            </a:r>
            <a:r>
              <a:rPr lang="nl-NL" sz="1800" dirty="0" smtClean="0">
                <a:solidFill>
                  <a:schemeClr val="bg1">
                    <a:lumMod val="50000"/>
                  </a:schemeClr>
                </a:solidFill>
              </a:rPr>
              <a:t> </a:t>
            </a:r>
            <a:endParaRPr lang="nl-NL" sz="1800" i="1" dirty="0" smtClean="0">
              <a:solidFill>
                <a:srgbClr val="8B3857"/>
              </a:solidFill>
            </a:endParaRPr>
          </a:p>
        </p:txBody>
      </p:sp>
      <p:pic>
        <p:nvPicPr>
          <p:cNvPr id="7" name="Afbeelding 6" descr="licht-groene-druppel.jpg"/>
          <p:cNvPicPr>
            <a:picLocks noChangeAspect="1"/>
          </p:cNvPicPr>
          <p:nvPr/>
        </p:nvPicPr>
        <p:blipFill>
          <a:blip r:embed="rId3"/>
          <a:stretch>
            <a:fillRect/>
          </a:stretch>
        </p:blipFill>
        <p:spPr>
          <a:xfrm>
            <a:off x="782594" y="554682"/>
            <a:ext cx="315581" cy="471128"/>
          </a:xfrm>
          <a:prstGeom prst="rect">
            <a:avLst/>
          </a:prstGeom>
        </p:spPr>
      </p:pic>
      <p:sp>
        <p:nvSpPr>
          <p:cNvPr id="6" name="Tijdelijke aanduiding voor dianummer 5"/>
          <p:cNvSpPr>
            <a:spLocks noGrp="1"/>
          </p:cNvSpPr>
          <p:nvPr>
            <p:ph type="sldNum" sz="quarter" idx="12"/>
          </p:nvPr>
        </p:nvSpPr>
        <p:spPr/>
        <p:txBody>
          <a:bodyPr/>
          <a:lstStyle/>
          <a:p>
            <a:fld id="{1D575ABE-78FA-734D-87F9-CA4FE7A0E5C7}" type="slidenum">
              <a:rPr lang="nl-NL" smtClean="0"/>
              <a:pPr/>
              <a:t>25</a:t>
            </a:fld>
            <a:endParaRPr lang="nl-NL" dirty="0"/>
          </a:p>
        </p:txBody>
      </p:sp>
      <p:sp>
        <p:nvSpPr>
          <p:cNvPr id="11" name="Tijdelijke aanduiding voor inhoud 2"/>
          <p:cNvSpPr txBox="1">
            <a:spLocks/>
          </p:cNvSpPr>
          <p:nvPr/>
        </p:nvSpPr>
        <p:spPr>
          <a:xfrm>
            <a:off x="3137018" y="1966501"/>
            <a:ext cx="2669733" cy="4601724"/>
          </a:xfrm>
          <a:prstGeom prst="rect">
            <a:avLst/>
          </a:prstGeom>
        </p:spPr>
        <p:txBody>
          <a:bodyPr vert="horz" lIns="0" tIns="0" rIns="0" bIns="0" rtlCol="0" anchor="t" anchorCtr="0">
            <a:noAutofit/>
          </a:bodyPr>
          <a:lstStyle>
            <a:lvl1pPr marL="0" indent="0" algn="l" defTabSz="457200" rtl="0" eaLnBrk="1" latinLnBrk="0" hangingPunct="1">
              <a:lnSpc>
                <a:spcPts val="2500"/>
              </a:lnSpc>
              <a:spcBef>
                <a:spcPts val="0"/>
              </a:spcBef>
              <a:buFontTx/>
              <a:buNone/>
              <a:defRPr sz="2000" kern="1200">
                <a:solidFill>
                  <a:schemeClr val="tx1"/>
                </a:solidFill>
                <a:latin typeface="Arial"/>
                <a:ea typeface="+mn-ea"/>
                <a:cs typeface="Arial"/>
              </a:defRPr>
            </a:lvl1pPr>
            <a:lvl2pPr marL="360000" indent="-360000" algn="l" defTabSz="457200" rtl="0" eaLnBrk="1" latinLnBrk="0" hangingPunct="1">
              <a:lnSpc>
                <a:spcPts val="2500"/>
              </a:lnSpc>
              <a:spcBef>
                <a:spcPts val="0"/>
              </a:spcBef>
              <a:buClrTx/>
              <a:buFont typeface="Arial"/>
              <a:buChar char="•"/>
              <a:defRPr sz="2000" kern="1200">
                <a:solidFill>
                  <a:schemeClr val="tx1"/>
                </a:solidFill>
                <a:latin typeface="Arial"/>
                <a:ea typeface="+mn-ea"/>
                <a:cs typeface="Arial"/>
              </a:defRPr>
            </a:lvl2pPr>
            <a:lvl3pPr marL="720000" indent="-360000" algn="l" defTabSz="457200" rtl="0" eaLnBrk="1" latinLnBrk="0" hangingPunct="1">
              <a:lnSpc>
                <a:spcPts val="2500"/>
              </a:lnSpc>
              <a:spcBef>
                <a:spcPts val="0"/>
              </a:spcBef>
              <a:buFont typeface="Arial"/>
              <a:buChar char="•"/>
              <a:defRPr sz="2000" kern="1200">
                <a:solidFill>
                  <a:schemeClr val="tx1"/>
                </a:solidFill>
                <a:latin typeface="Arial"/>
                <a:ea typeface="+mn-ea"/>
                <a:cs typeface="Arial"/>
              </a:defRPr>
            </a:lvl3pPr>
            <a:lvl4pPr marL="1080000" indent="-360000" algn="l" defTabSz="457200" rtl="0" eaLnBrk="1" latinLnBrk="0" hangingPunct="1">
              <a:lnSpc>
                <a:spcPts val="2500"/>
              </a:lnSpc>
              <a:spcBef>
                <a:spcPts val="0"/>
              </a:spcBef>
              <a:buFont typeface="Arial"/>
              <a:buChar char="•"/>
              <a:defRPr sz="2000" kern="1200">
                <a:solidFill>
                  <a:schemeClr val="tx1"/>
                </a:solidFill>
                <a:latin typeface="Arial"/>
                <a:ea typeface="+mn-ea"/>
                <a:cs typeface="Arial"/>
              </a:defRPr>
            </a:lvl4pPr>
            <a:lvl5pPr marL="1440000" indent="-360000" algn="l" defTabSz="457200" rtl="0" eaLnBrk="1" latinLnBrk="0" hangingPunct="1">
              <a:lnSpc>
                <a:spcPts val="2500"/>
              </a:lnSpc>
              <a:spcBef>
                <a:spcPts val="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000"/>
              </a:lnSpc>
            </a:pPr>
            <a:endParaRPr lang="nl-NL" sz="2400" b="1" dirty="0" smtClean="0">
              <a:solidFill>
                <a:schemeClr val="bg1">
                  <a:lumMod val="50000"/>
                </a:schemeClr>
              </a:solidFill>
            </a:endParaRPr>
          </a:p>
          <a:p>
            <a:pPr>
              <a:lnSpc>
                <a:spcPts val="3000"/>
              </a:lnSpc>
            </a:pPr>
            <a:endParaRPr lang="nl-NL" sz="2400" b="1" dirty="0" smtClean="0">
              <a:solidFill>
                <a:schemeClr val="bg1">
                  <a:lumMod val="50000"/>
                </a:schemeClr>
              </a:solidFill>
            </a:endParaRPr>
          </a:p>
          <a:p>
            <a:pPr>
              <a:lnSpc>
                <a:spcPts val="3000"/>
              </a:lnSpc>
            </a:pPr>
            <a:r>
              <a:rPr lang="nl-NL" sz="2400" dirty="0" smtClean="0">
                <a:solidFill>
                  <a:schemeClr val="bg1">
                    <a:lumMod val="50000"/>
                  </a:schemeClr>
                </a:solidFill>
              </a:rPr>
              <a:t>  75 ml</a:t>
            </a:r>
          </a:p>
          <a:p>
            <a:pPr>
              <a:lnSpc>
                <a:spcPts val="3000"/>
              </a:lnSpc>
            </a:pPr>
            <a:r>
              <a:rPr lang="nl-NL" sz="2400" dirty="0" smtClean="0">
                <a:solidFill>
                  <a:schemeClr val="bg1">
                    <a:lumMod val="50000"/>
                  </a:schemeClr>
                </a:solidFill>
              </a:rPr>
              <a:t>150 ml</a:t>
            </a:r>
          </a:p>
          <a:p>
            <a:pPr>
              <a:lnSpc>
                <a:spcPts val="3000"/>
              </a:lnSpc>
            </a:pPr>
            <a:r>
              <a:rPr lang="nl-NL" sz="2400" dirty="0" smtClean="0">
                <a:solidFill>
                  <a:schemeClr val="bg1">
                    <a:lumMod val="50000"/>
                  </a:schemeClr>
                </a:solidFill>
              </a:rPr>
              <a:t>150 ml</a:t>
            </a:r>
          </a:p>
          <a:p>
            <a:pPr>
              <a:lnSpc>
                <a:spcPts val="3000"/>
              </a:lnSpc>
            </a:pPr>
            <a:r>
              <a:rPr lang="nl-NL" sz="2400" dirty="0" smtClean="0">
                <a:solidFill>
                  <a:schemeClr val="bg1">
                    <a:lumMod val="50000"/>
                  </a:schemeClr>
                </a:solidFill>
              </a:rPr>
              <a:t>160 ml</a:t>
            </a:r>
          </a:p>
          <a:p>
            <a:pPr>
              <a:lnSpc>
                <a:spcPts val="3000"/>
              </a:lnSpc>
            </a:pPr>
            <a:r>
              <a:rPr lang="nl-NL" sz="2400" dirty="0" smtClean="0">
                <a:solidFill>
                  <a:schemeClr val="bg1">
                    <a:lumMod val="50000"/>
                  </a:schemeClr>
                </a:solidFill>
              </a:rPr>
              <a:t>175 ml</a:t>
            </a:r>
          </a:p>
          <a:p>
            <a:pPr>
              <a:lnSpc>
                <a:spcPts val="3000"/>
              </a:lnSpc>
            </a:pPr>
            <a:r>
              <a:rPr lang="nl-NL" sz="2400" dirty="0" smtClean="0">
                <a:solidFill>
                  <a:schemeClr val="bg1">
                    <a:lumMod val="50000"/>
                  </a:schemeClr>
                </a:solidFill>
              </a:rPr>
              <a:t>200 ml</a:t>
            </a:r>
            <a:endParaRPr lang="nl-NL" sz="1800" i="1" dirty="0" smtClean="0">
              <a:solidFill>
                <a:srgbClr val="8B3857"/>
              </a:solidFill>
            </a:endParaRPr>
          </a:p>
        </p:txBody>
      </p:sp>
      <p:pic>
        <p:nvPicPr>
          <p:cNvPr id="12" name="Picture 10" descr="http://fizzionparc.nl/wp-content/uploads/2014/10/bakje-koffie.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2290" t="17129" r="4133" b="16611"/>
          <a:stretch/>
        </p:blipFill>
        <p:spPr bwMode="auto">
          <a:xfrm>
            <a:off x="5405268" y="2055766"/>
            <a:ext cx="1302594" cy="103268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https://www.voedingswaardetabel.nl/_lib/img/prod/big/vanillevla.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27326" y="2778947"/>
            <a:ext cx="1083482" cy="10834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http://www.trainyourbrain.tv/wp-content/uploads/2011/12/glas-water.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82915" y="3422735"/>
            <a:ext cx="909235" cy="135605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8" descr="https://www.bootkoffie.nl/images/magictoolbox_cache/c9870ad6629eeac0d043eb471f523256/1/6/16538/thumb350x700/102446293/xctmpcG7YEt.jpe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t="22841" b="15937"/>
          <a:stretch/>
        </p:blipFill>
        <p:spPr bwMode="auto">
          <a:xfrm>
            <a:off x="6827181" y="4226739"/>
            <a:ext cx="1156790" cy="1416424"/>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Afbeeldingsresultaat voor mok"/>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374210" y="5048785"/>
            <a:ext cx="1414328" cy="15174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9283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2890" y="778407"/>
            <a:ext cx="7976720" cy="1188094"/>
          </a:xfrm>
        </p:spPr>
        <p:txBody>
          <a:bodyPr/>
          <a:lstStyle/>
          <a:p>
            <a:r>
              <a:rPr lang="nl-NL" sz="3200" dirty="0" smtClean="0">
                <a:solidFill>
                  <a:srgbClr val="06635D"/>
                </a:solidFill>
                <a:latin typeface="Arial" panose="020B0604020202020204" pitchFamily="34" charset="0"/>
                <a:cs typeface="Arial" panose="020B0604020202020204" pitchFamily="34" charset="0"/>
                <a:sym typeface="Wingdings"/>
              </a:rPr>
              <a:t>Casussen praktijk</a:t>
            </a:r>
            <a:endParaRPr lang="nl-NL" sz="3200"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782594" y="1581490"/>
            <a:ext cx="8052313" cy="4601724"/>
          </a:xfrm>
        </p:spPr>
        <p:txBody>
          <a:bodyPr/>
          <a:lstStyle/>
          <a:p>
            <a:pPr marL="342900" indent="-34290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Patiënt A. drinkt </a:t>
            </a:r>
            <a:r>
              <a:rPr lang="nl-NL" sz="2400" dirty="0">
                <a:solidFill>
                  <a:schemeClr val="bg1">
                    <a:lumMod val="50000"/>
                  </a:schemeClr>
                </a:solidFill>
                <a:latin typeface="Arial" panose="020B0604020202020204" pitchFamily="34" charset="0"/>
                <a:cs typeface="Arial" panose="020B0604020202020204" pitchFamily="34" charset="0"/>
              </a:rPr>
              <a:t>het liefste koffie maar zegt dat hij/zij niet teveel </a:t>
            </a:r>
            <a:r>
              <a:rPr lang="nl-NL" sz="2400" dirty="0" smtClean="0">
                <a:solidFill>
                  <a:schemeClr val="bg1">
                    <a:lumMod val="50000"/>
                  </a:schemeClr>
                </a:solidFill>
                <a:latin typeface="Arial" panose="020B0604020202020204" pitchFamily="34" charset="0"/>
                <a:cs typeface="Arial" panose="020B0604020202020204" pitchFamily="34" charset="0"/>
              </a:rPr>
              <a:t>kalium </a:t>
            </a:r>
            <a:r>
              <a:rPr lang="nl-NL" sz="2400" dirty="0">
                <a:solidFill>
                  <a:schemeClr val="bg1">
                    <a:lumMod val="50000"/>
                  </a:schemeClr>
                </a:solidFill>
                <a:latin typeface="Arial" panose="020B0604020202020204" pitchFamily="34" charset="0"/>
                <a:cs typeface="Arial" panose="020B0604020202020204" pitchFamily="34" charset="0"/>
              </a:rPr>
              <a:t>mag hebben. Wat is een alternatief?</a:t>
            </a:r>
          </a:p>
          <a:p>
            <a:pPr lvl="0">
              <a:lnSpc>
                <a:spcPts val="3000"/>
              </a:lnSpc>
            </a:pPr>
            <a:endParaRPr lang="en-US" sz="2400" dirty="0" smtClean="0">
              <a:solidFill>
                <a:schemeClr val="bg1">
                  <a:lumMod val="50000"/>
                </a:schemeClr>
              </a:solidFill>
              <a:latin typeface="Arial" panose="020B0604020202020204" pitchFamily="34" charset="0"/>
              <a:cs typeface="Arial" panose="020B0604020202020204" pitchFamily="34" charset="0"/>
            </a:endParaRPr>
          </a:p>
          <a:p>
            <a:pPr marL="342900" lvl="0" indent="-342900">
              <a:lnSpc>
                <a:spcPts val="3000"/>
              </a:lnSpc>
              <a:buFont typeface="Arial" panose="020B0604020202020204" pitchFamily="34" charset="0"/>
              <a:buChar char="•"/>
            </a:pPr>
            <a:r>
              <a:rPr lang="nl-NL" sz="2400" dirty="0" smtClean="0">
                <a:solidFill>
                  <a:schemeClr val="bg1">
                    <a:lumMod val="50000"/>
                  </a:schemeClr>
                </a:solidFill>
                <a:latin typeface="Arial" panose="020B0604020202020204" pitchFamily="34" charset="0"/>
                <a:cs typeface="Arial" panose="020B0604020202020204" pitchFamily="34" charset="0"/>
              </a:rPr>
              <a:t>Mevr</a:t>
            </a:r>
            <a:r>
              <a:rPr lang="nl-NL" sz="2400" dirty="0">
                <a:solidFill>
                  <a:schemeClr val="bg1">
                    <a:lumMod val="50000"/>
                  </a:schemeClr>
                </a:solidFill>
                <a:latin typeface="Arial" panose="020B0604020202020204" pitchFamily="34" charset="0"/>
                <a:cs typeface="Arial" panose="020B0604020202020204" pitchFamily="34" charset="0"/>
              </a:rPr>
              <a:t>. H. wil graag een </a:t>
            </a:r>
            <a:r>
              <a:rPr lang="nl-NL" sz="2400" dirty="0" smtClean="0">
                <a:solidFill>
                  <a:schemeClr val="bg1">
                    <a:lumMod val="50000"/>
                  </a:schemeClr>
                </a:solidFill>
                <a:latin typeface="Arial" panose="020B0604020202020204" pitchFamily="34" charset="0"/>
                <a:cs typeface="Arial" panose="020B0604020202020204" pitchFamily="34" charset="0"/>
              </a:rPr>
              <a:t>beetje zout op haar eitje doen, maar ze heeft </a:t>
            </a:r>
            <a:r>
              <a:rPr lang="nl-NL" sz="2400" dirty="0">
                <a:solidFill>
                  <a:schemeClr val="bg1">
                    <a:lumMod val="50000"/>
                  </a:schemeClr>
                </a:solidFill>
                <a:latin typeface="Arial" panose="020B0604020202020204" pitchFamily="34" charset="0"/>
                <a:cs typeface="Arial" panose="020B0604020202020204" pitchFamily="34" charset="0"/>
              </a:rPr>
              <a:t>een </a:t>
            </a:r>
            <a:r>
              <a:rPr lang="nl-NL" sz="2400" dirty="0" smtClean="0">
                <a:solidFill>
                  <a:schemeClr val="bg1">
                    <a:lumMod val="50000"/>
                  </a:schemeClr>
                </a:solidFill>
                <a:latin typeface="Arial" panose="020B0604020202020204" pitchFamily="34" charset="0"/>
                <a:cs typeface="Arial" panose="020B0604020202020204" pitchFamily="34" charset="0"/>
              </a:rPr>
              <a:t>Na- </a:t>
            </a:r>
            <a:r>
              <a:rPr lang="nl-NL" sz="2400" dirty="0">
                <a:solidFill>
                  <a:schemeClr val="bg1">
                    <a:lumMod val="50000"/>
                  </a:schemeClr>
                </a:solidFill>
                <a:latin typeface="Arial" panose="020B0604020202020204" pitchFamily="34" charset="0"/>
                <a:cs typeface="Arial" panose="020B0604020202020204" pitchFamily="34" charset="0"/>
              </a:rPr>
              <a:t>dieet</a:t>
            </a:r>
            <a:r>
              <a:rPr lang="nl-NL" sz="2400" dirty="0" smtClean="0">
                <a:solidFill>
                  <a:schemeClr val="bg1">
                    <a:lumMod val="50000"/>
                  </a:schemeClr>
                </a:solidFill>
                <a:latin typeface="Arial" panose="020B0604020202020204" pitchFamily="34" charset="0"/>
                <a:cs typeface="Arial" panose="020B0604020202020204" pitchFamily="34" charset="0"/>
              </a:rPr>
              <a:t>. Wat adviseer je? Met welk hulpmiddel?</a:t>
            </a:r>
          </a:p>
          <a:p>
            <a:pPr marL="342900" lvl="0" indent="-342900">
              <a:lnSpc>
                <a:spcPts val="3000"/>
              </a:lnSpc>
              <a:buFont typeface="Arial" panose="020B0604020202020204" pitchFamily="34" charset="0"/>
              <a:buChar char="•"/>
            </a:pPr>
            <a:endParaRPr lang="nl-NL" sz="2400" dirty="0">
              <a:solidFill>
                <a:schemeClr val="bg1">
                  <a:lumMod val="50000"/>
                </a:schemeClr>
              </a:solidFill>
              <a:latin typeface="Arial" panose="020B0604020202020204" pitchFamily="34" charset="0"/>
              <a:cs typeface="Arial" panose="020B0604020202020204" pitchFamily="34" charset="0"/>
            </a:endParaRPr>
          </a:p>
          <a:p>
            <a:pPr marL="342900" lvl="0" indent="-342900">
              <a:lnSpc>
                <a:spcPts val="3000"/>
              </a:lnSpc>
              <a:buFont typeface="Arial" panose="020B0604020202020204" pitchFamily="34" charset="0"/>
              <a:buChar char="•"/>
            </a:pPr>
            <a:endParaRPr lang="nl-NL" sz="2400" dirty="0" smtClean="0">
              <a:solidFill>
                <a:schemeClr val="bg1">
                  <a:lumMod val="50000"/>
                </a:schemeClr>
              </a:solidFill>
              <a:latin typeface="Arial" panose="020B0604020202020204" pitchFamily="34" charset="0"/>
              <a:cs typeface="Arial" panose="020B0604020202020204" pitchFamily="34" charset="0"/>
            </a:endParaRPr>
          </a:p>
          <a:p>
            <a:pPr marL="342900" lvl="0" indent="-342900">
              <a:lnSpc>
                <a:spcPts val="3000"/>
              </a:lnSpc>
            </a:pPr>
            <a:endParaRPr lang="en-US" sz="24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endParaRPr lang="en-US" sz="24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endParaRPr lang="nl-NL" sz="24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endParaRPr lang="nl-NL" sz="2400" dirty="0" smtClean="0">
              <a:solidFill>
                <a:schemeClr val="bg1">
                  <a:lumMod val="50000"/>
                </a:schemeClr>
              </a:solidFill>
              <a:latin typeface="Arial" panose="020B0604020202020204" pitchFamily="34" charset="0"/>
              <a:cs typeface="Arial" panose="020B0604020202020204" pitchFamily="34" charset="0"/>
            </a:endParaRPr>
          </a:p>
          <a:p>
            <a:pPr lvl="0">
              <a:lnSpc>
                <a:spcPts val="3000"/>
              </a:lnSpc>
            </a:pPr>
            <a:r>
              <a:rPr lang="nl-NL" sz="2400" dirty="0">
                <a:solidFill>
                  <a:schemeClr val="bg1">
                    <a:lumMod val="50000"/>
                  </a:schemeClr>
                </a:solidFill>
                <a:latin typeface="Arial" panose="020B0604020202020204" pitchFamily="34" charset="0"/>
                <a:cs typeface="Arial" panose="020B0604020202020204" pitchFamily="34" charset="0"/>
              </a:rPr>
              <a:t>		</a:t>
            </a:r>
            <a:r>
              <a:rPr lang="nl-NL" sz="2400" dirty="0" smtClean="0">
                <a:solidFill>
                  <a:schemeClr val="bg1">
                    <a:lumMod val="50000"/>
                  </a:schemeClr>
                </a:solidFill>
                <a:latin typeface="Arial" panose="020B0604020202020204" pitchFamily="34" charset="0"/>
                <a:cs typeface="Arial" panose="020B0604020202020204" pitchFamily="34" charset="0"/>
              </a:rPr>
              <a:t>		</a:t>
            </a:r>
            <a:br>
              <a:rPr lang="nl-NL" sz="2400" dirty="0" smtClean="0">
                <a:solidFill>
                  <a:schemeClr val="bg1">
                    <a:lumMod val="50000"/>
                  </a:schemeClr>
                </a:solidFill>
                <a:latin typeface="Arial" panose="020B0604020202020204" pitchFamily="34" charset="0"/>
                <a:cs typeface="Arial" panose="020B0604020202020204" pitchFamily="34" charset="0"/>
              </a:rPr>
            </a:br>
            <a:r>
              <a:rPr lang="nl-NL" sz="2400" dirty="0" smtClean="0">
                <a:solidFill>
                  <a:schemeClr val="bg1">
                    <a:lumMod val="50000"/>
                  </a:schemeClr>
                </a:solidFill>
                <a:latin typeface="Arial" panose="020B0604020202020204" pitchFamily="34" charset="0"/>
                <a:cs typeface="Arial" panose="020B0604020202020204" pitchFamily="34" charset="0"/>
              </a:rPr>
              <a:t/>
            </a:r>
            <a:br>
              <a:rPr lang="nl-NL" sz="2400" dirty="0" smtClean="0">
                <a:solidFill>
                  <a:schemeClr val="bg1">
                    <a:lumMod val="50000"/>
                  </a:schemeClr>
                </a:solidFill>
                <a:latin typeface="Arial" panose="020B0604020202020204" pitchFamily="34" charset="0"/>
                <a:cs typeface="Arial" panose="020B0604020202020204" pitchFamily="34" charset="0"/>
              </a:rPr>
            </a:br>
            <a:endParaRPr lang="nl-NL" sz="2400" dirty="0" smtClean="0">
              <a:solidFill>
                <a:schemeClr val="bg1">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nl-NL" sz="2400" b="1" dirty="0" smtClean="0">
              <a:solidFill>
                <a:schemeClr val="bg1">
                  <a:lumMod val="50000"/>
                </a:schemeClr>
              </a:solidFill>
              <a:latin typeface="Arial" panose="020B0604020202020204" pitchFamily="34" charset="0"/>
              <a:cs typeface="Arial" panose="020B0604020202020204" pitchFamily="34" charset="0"/>
            </a:endParaRPr>
          </a:p>
          <a:p>
            <a:pPr marL="457200" lvl="0" indent="-457200">
              <a:lnSpc>
                <a:spcPts val="3000"/>
              </a:lnSpc>
              <a:buFont typeface="Arial" panose="020B0604020202020204" pitchFamily="34" charset="0"/>
              <a:buChar char="•"/>
            </a:pPr>
            <a:endParaRPr lang="nl-NL" sz="2400" i="1" dirty="0" smtClean="0">
              <a:solidFill>
                <a:srgbClr val="8B3857"/>
              </a:solidFill>
              <a:latin typeface="Arial" panose="020B0604020202020204" pitchFamily="34" charset="0"/>
              <a:cs typeface="Arial" panose="020B0604020202020204" pitchFamily="34" charset="0"/>
            </a:endParaRPr>
          </a:p>
        </p:txBody>
      </p:sp>
      <p:pic>
        <p:nvPicPr>
          <p:cNvPr id="7" name="Afbeelding 6" descr="licht-groene-druppel.jpg"/>
          <p:cNvPicPr>
            <a:picLocks noChangeAspect="1"/>
          </p:cNvPicPr>
          <p:nvPr/>
        </p:nvPicPr>
        <p:blipFill>
          <a:blip r:embed="rId3"/>
          <a:stretch>
            <a:fillRect/>
          </a:stretch>
        </p:blipFill>
        <p:spPr>
          <a:xfrm>
            <a:off x="782594" y="554682"/>
            <a:ext cx="315581" cy="471128"/>
          </a:xfrm>
          <a:prstGeom prst="rect">
            <a:avLst/>
          </a:prstGeom>
        </p:spPr>
      </p:pic>
      <p:sp>
        <p:nvSpPr>
          <p:cNvPr id="4" name="Tijdelijke aanduiding voor dianummer 3"/>
          <p:cNvSpPr>
            <a:spLocks noGrp="1"/>
          </p:cNvSpPr>
          <p:nvPr>
            <p:ph type="sldNum" sz="quarter" idx="12"/>
          </p:nvPr>
        </p:nvSpPr>
        <p:spPr/>
        <p:txBody>
          <a:bodyPr/>
          <a:lstStyle/>
          <a:p>
            <a:fld id="{1D575ABE-78FA-734D-87F9-CA4FE7A0E5C7}" type="slidenum">
              <a:rPr lang="nl-NL" smtClean="0"/>
              <a:pPr/>
              <a:t>26</a:t>
            </a:fld>
            <a:endParaRPr lang="nl-NL" dirty="0"/>
          </a:p>
        </p:txBody>
      </p:sp>
      <p:pic>
        <p:nvPicPr>
          <p:cNvPr id="6" name="Afbeelding 5"/>
          <p:cNvPicPr>
            <a:picLocks noChangeAspect="1"/>
          </p:cNvPicPr>
          <p:nvPr/>
        </p:nvPicPr>
        <p:blipFill rotWithShape="1">
          <a:blip r:embed="rId4"/>
          <a:srcRect l="33941" t="10324" r="32432" b="6706"/>
          <a:stretch/>
        </p:blipFill>
        <p:spPr>
          <a:xfrm>
            <a:off x="4005805" y="3882352"/>
            <a:ext cx="1105445" cy="1534253"/>
          </a:xfrm>
          <a:prstGeom prst="rect">
            <a:avLst/>
          </a:prstGeom>
        </p:spPr>
      </p:pic>
    </p:spTree>
    <p:extLst>
      <p:ext uri="{BB962C8B-B14F-4D97-AF65-F5344CB8AC3E}">
        <p14:creationId xmlns:p14="http://schemas.microsoft.com/office/powerpoint/2010/main" xmlns="" val="2198517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smtClean="0"/>
              <a:t>Wat maakt </a:t>
            </a:r>
            <a:r>
              <a:rPr lang="nl-NL" sz="4000" dirty="0"/>
              <a:t>F</a:t>
            </a:r>
            <a:r>
              <a:rPr lang="nl-NL" sz="4000" dirty="0" smtClean="0"/>
              <a:t>oodforCare uniek?</a:t>
            </a:r>
            <a:endParaRPr lang="nl-NL" sz="4000" dirty="0"/>
          </a:p>
        </p:txBody>
      </p:sp>
      <p:sp>
        <p:nvSpPr>
          <p:cNvPr id="3" name="Tijdelijke aanduiding voor inhoud 2"/>
          <p:cNvSpPr>
            <a:spLocks noGrp="1"/>
          </p:cNvSpPr>
          <p:nvPr>
            <p:ph idx="1"/>
          </p:nvPr>
        </p:nvSpPr>
        <p:spPr>
          <a:xfrm>
            <a:off x="1097537" y="1774556"/>
            <a:ext cx="7976719" cy="4200041"/>
          </a:xfrm>
        </p:spPr>
        <p:txBody>
          <a:bodyPr/>
          <a:lstStyle/>
          <a:p>
            <a:pPr>
              <a:lnSpc>
                <a:spcPct val="150000"/>
              </a:lnSpc>
            </a:pPr>
            <a:r>
              <a:rPr lang="en-GB" sz="2800" b="1" baseline="30000" dirty="0" smtClean="0"/>
              <a:t>	</a:t>
            </a:r>
            <a:r>
              <a:rPr lang="en-GB" sz="3200" b="1" baseline="30000" dirty="0" err="1" smtClean="0"/>
              <a:t>Patiënt</a:t>
            </a:r>
            <a:r>
              <a:rPr lang="en-GB" sz="3200" b="1" baseline="30000" dirty="0" smtClean="0"/>
              <a:t> is partner				</a:t>
            </a:r>
          </a:p>
          <a:p>
            <a:pPr>
              <a:lnSpc>
                <a:spcPct val="150000"/>
              </a:lnSpc>
            </a:pPr>
            <a:r>
              <a:rPr lang="en-GB" sz="3200" b="1" baseline="30000" dirty="0" smtClean="0"/>
              <a:t>	</a:t>
            </a:r>
            <a:r>
              <a:rPr lang="en-GB" sz="3200" b="1" baseline="30000" dirty="0" err="1" smtClean="0"/>
              <a:t>Wetenschappelijk</a:t>
            </a:r>
            <a:r>
              <a:rPr lang="en-GB" sz="3200" b="1" baseline="30000" dirty="0" smtClean="0"/>
              <a:t> </a:t>
            </a:r>
            <a:r>
              <a:rPr lang="en-GB" sz="3200" b="1" baseline="30000" dirty="0" err="1" smtClean="0"/>
              <a:t>onderbouwd</a:t>
            </a:r>
            <a:r>
              <a:rPr lang="en-GB" sz="3200" b="1" baseline="30000" dirty="0" smtClean="0"/>
              <a:t>		</a:t>
            </a:r>
          </a:p>
          <a:p>
            <a:pPr>
              <a:lnSpc>
                <a:spcPct val="150000"/>
              </a:lnSpc>
            </a:pPr>
            <a:r>
              <a:rPr lang="nl-NL" sz="3200" b="1" baseline="30000" dirty="0" smtClean="0"/>
              <a:t>	Bijdrage aan Care &amp; </a:t>
            </a:r>
            <a:r>
              <a:rPr lang="nl-NL" sz="3200" b="1" baseline="30000" dirty="0" err="1" smtClean="0"/>
              <a:t>Cure</a:t>
            </a:r>
            <a:r>
              <a:rPr lang="nl-NL" sz="3200" b="1" baseline="30000" dirty="0" smtClean="0"/>
              <a:t>				</a:t>
            </a:r>
          </a:p>
          <a:p>
            <a:pPr>
              <a:lnSpc>
                <a:spcPct val="150000"/>
              </a:lnSpc>
            </a:pPr>
            <a:r>
              <a:rPr lang="nl-NL" sz="3200" b="1" baseline="30000" dirty="0" smtClean="0"/>
              <a:t>	‘Verleiden’ van de patiënt				</a:t>
            </a:r>
          </a:p>
          <a:p>
            <a:pPr>
              <a:lnSpc>
                <a:spcPct val="150000"/>
              </a:lnSpc>
            </a:pPr>
            <a:r>
              <a:rPr lang="en-GB" sz="3200" b="1" baseline="30000" dirty="0" smtClean="0"/>
              <a:t>	</a:t>
            </a:r>
            <a:r>
              <a:rPr lang="en-GB" sz="3200" b="1" baseline="30000" dirty="0" err="1" smtClean="0"/>
              <a:t>Differentiatie</a:t>
            </a:r>
            <a:r>
              <a:rPr lang="en-GB" sz="3200" b="1" baseline="30000" dirty="0" smtClean="0"/>
              <a:t> </a:t>
            </a:r>
            <a:r>
              <a:rPr lang="en-GB" sz="3200" b="1" baseline="30000" dirty="0" err="1" smtClean="0"/>
              <a:t>naar</a:t>
            </a:r>
            <a:r>
              <a:rPr lang="en-GB" sz="3200" b="1" baseline="30000" dirty="0" smtClean="0"/>
              <a:t> </a:t>
            </a:r>
            <a:r>
              <a:rPr lang="en-GB" sz="3200" b="1" baseline="30000" dirty="0" err="1" smtClean="0"/>
              <a:t>individuele</a:t>
            </a:r>
            <a:r>
              <a:rPr lang="en-GB" sz="3200" b="1" baseline="30000" dirty="0" smtClean="0"/>
              <a:t> </a:t>
            </a:r>
            <a:r>
              <a:rPr lang="en-GB" sz="3200" b="1" baseline="30000" dirty="0" err="1" smtClean="0"/>
              <a:t>patiënten</a:t>
            </a:r>
            <a:r>
              <a:rPr lang="en-GB" sz="3200" b="1" baseline="30000" dirty="0" smtClean="0"/>
              <a:t> (</a:t>
            </a:r>
            <a:r>
              <a:rPr lang="en-GB" sz="3200" b="1" baseline="30000" dirty="0" err="1" smtClean="0"/>
              <a:t>groepen</a:t>
            </a:r>
            <a:r>
              <a:rPr lang="en-GB" sz="3200" b="1" baseline="30000" dirty="0"/>
              <a:t>)</a:t>
            </a:r>
            <a:endParaRPr lang="en-GB" sz="3200" b="1" baseline="30000" dirty="0" smtClean="0"/>
          </a:p>
          <a:p>
            <a:pPr>
              <a:lnSpc>
                <a:spcPct val="150000"/>
              </a:lnSpc>
            </a:pPr>
            <a:r>
              <a:rPr lang="en-GB" sz="3200" b="1" baseline="30000" dirty="0" smtClean="0"/>
              <a:t>	</a:t>
            </a:r>
            <a:r>
              <a:rPr lang="en-GB" sz="3200" b="1" baseline="30000" dirty="0" err="1" smtClean="0"/>
              <a:t>Registratie</a:t>
            </a:r>
            <a:r>
              <a:rPr lang="en-GB" sz="3200" b="1" baseline="30000" dirty="0" smtClean="0"/>
              <a:t> </a:t>
            </a:r>
            <a:r>
              <a:rPr lang="en-GB" sz="3200" b="1" baseline="30000" dirty="0" err="1" smtClean="0"/>
              <a:t>keuze</a:t>
            </a:r>
            <a:r>
              <a:rPr lang="en-GB" sz="3200" b="1" baseline="30000" dirty="0" smtClean="0"/>
              <a:t> </a:t>
            </a:r>
            <a:r>
              <a:rPr lang="en-GB" sz="3200" b="1" baseline="30000" dirty="0" err="1" smtClean="0"/>
              <a:t>en</a:t>
            </a:r>
            <a:r>
              <a:rPr lang="en-GB" sz="3200" b="1" baseline="30000" dirty="0" smtClean="0"/>
              <a:t> </a:t>
            </a:r>
            <a:r>
              <a:rPr lang="en-GB" sz="3200" b="1" baseline="30000" dirty="0" err="1" smtClean="0"/>
              <a:t>consumptie</a:t>
            </a:r>
            <a:r>
              <a:rPr lang="en-GB" sz="3200" b="1" baseline="30000" dirty="0" smtClean="0"/>
              <a:t> </a:t>
            </a:r>
            <a:r>
              <a:rPr lang="en-GB" sz="3200" b="1" baseline="30000" dirty="0" err="1" smtClean="0"/>
              <a:t>patiënt</a:t>
            </a:r>
            <a:r>
              <a:rPr lang="en-GB" sz="3200" b="1" baseline="30000" dirty="0" smtClean="0"/>
              <a:t> 	</a:t>
            </a:r>
          </a:p>
          <a:p>
            <a:pPr>
              <a:lnSpc>
                <a:spcPct val="150000"/>
              </a:lnSpc>
            </a:pPr>
            <a:r>
              <a:rPr lang="en-GB" sz="3200" b="1" baseline="30000" dirty="0" smtClean="0"/>
              <a:t>	</a:t>
            </a:r>
            <a:r>
              <a:rPr lang="en-GB" sz="3200" b="1" baseline="30000" dirty="0" err="1" smtClean="0"/>
              <a:t>Duurzaam</a:t>
            </a:r>
            <a:r>
              <a:rPr lang="en-GB" sz="3200" b="1" baseline="30000" dirty="0" smtClean="0"/>
              <a:t> </a:t>
            </a:r>
            <a:r>
              <a:rPr lang="en-GB" sz="3200" b="1" baseline="30000" dirty="0" err="1" smtClean="0"/>
              <a:t>businessmodel</a:t>
            </a:r>
            <a:endParaRPr lang="en-GB" sz="3200" b="1" baseline="30000" dirty="0" smtClean="0"/>
          </a:p>
          <a:p>
            <a:pPr>
              <a:lnSpc>
                <a:spcPct val="150000"/>
              </a:lnSpc>
            </a:pPr>
            <a:r>
              <a:rPr lang="en-GB" sz="3200" b="1" baseline="30000" dirty="0"/>
              <a:t>	</a:t>
            </a:r>
            <a:r>
              <a:rPr lang="en-GB" sz="3200" b="1" baseline="30000" dirty="0" err="1" smtClean="0"/>
              <a:t>Voeding</a:t>
            </a:r>
            <a:r>
              <a:rPr lang="en-GB" sz="3200" b="1" baseline="30000" dirty="0" smtClean="0"/>
              <a:t> </a:t>
            </a:r>
            <a:r>
              <a:rPr lang="en-GB" sz="3200" b="1" baseline="30000" dirty="0" err="1" smtClean="0"/>
              <a:t>tegen</a:t>
            </a:r>
            <a:r>
              <a:rPr lang="en-GB" sz="3200" b="1" baseline="30000" dirty="0" smtClean="0"/>
              <a:t> </a:t>
            </a:r>
            <a:r>
              <a:rPr lang="en-GB" sz="3200" b="1" baseline="30000" dirty="0" err="1" smtClean="0"/>
              <a:t>gelijkblijvende</a:t>
            </a:r>
            <a:r>
              <a:rPr lang="en-GB" sz="3200" b="1" baseline="30000" dirty="0" smtClean="0"/>
              <a:t> </a:t>
            </a:r>
            <a:r>
              <a:rPr lang="en-GB" sz="3200" b="1" baseline="30000" dirty="0" err="1" smtClean="0"/>
              <a:t>kosten</a:t>
            </a:r>
            <a:endParaRPr lang="en-GB" sz="3200" b="1" baseline="30000" dirty="0" smtClean="0"/>
          </a:p>
          <a:p>
            <a:pPr>
              <a:lnSpc>
                <a:spcPct val="150000"/>
              </a:lnSpc>
            </a:pPr>
            <a:r>
              <a:rPr lang="en-GB" sz="3200" b="1" baseline="30000" dirty="0"/>
              <a:t>	</a:t>
            </a:r>
            <a:r>
              <a:rPr lang="en-GB" sz="3200" b="1" baseline="30000" dirty="0" err="1" smtClean="0"/>
              <a:t>Ketenaanpak</a:t>
            </a:r>
            <a:r>
              <a:rPr lang="en-GB" sz="3200" b="1" baseline="30000" dirty="0" smtClean="0"/>
              <a:t> incl. </a:t>
            </a:r>
            <a:r>
              <a:rPr lang="en-GB" sz="3200" b="1" baseline="30000" dirty="0" err="1" smtClean="0"/>
              <a:t>extramuraal</a:t>
            </a:r>
            <a:endParaRPr lang="en-GB" sz="3200" b="1" baseline="30000" dirty="0" smtClean="0"/>
          </a:p>
          <a:p>
            <a:pPr>
              <a:lnSpc>
                <a:spcPct val="150000"/>
              </a:lnSpc>
            </a:pPr>
            <a:endParaRPr lang="en-GB" sz="3200" baseline="30000" dirty="0" smtClean="0"/>
          </a:p>
        </p:txBody>
      </p:sp>
      <p:pic>
        <p:nvPicPr>
          <p:cNvPr id="6" name="Picture 2"/>
          <p:cNvPicPr>
            <a:picLocks noChangeAspect="1" noChangeArrowheads="1"/>
          </p:cNvPicPr>
          <p:nvPr/>
        </p:nvPicPr>
        <p:blipFill>
          <a:blip r:embed="rId2" cstate="screen"/>
          <a:srcRect/>
          <a:stretch>
            <a:fillRect/>
          </a:stretch>
        </p:blipFill>
        <p:spPr bwMode="auto">
          <a:xfrm>
            <a:off x="1286631" y="1811517"/>
            <a:ext cx="148963" cy="209227"/>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screen"/>
          <a:srcRect/>
          <a:stretch>
            <a:fillRect/>
          </a:stretch>
        </p:blipFill>
        <p:spPr bwMode="auto">
          <a:xfrm>
            <a:off x="1294379" y="2335873"/>
            <a:ext cx="148963" cy="209227"/>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screen"/>
          <a:srcRect/>
          <a:stretch>
            <a:fillRect/>
          </a:stretch>
        </p:blipFill>
        <p:spPr bwMode="auto">
          <a:xfrm>
            <a:off x="1294381" y="2821496"/>
            <a:ext cx="148963" cy="209227"/>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screen"/>
          <a:srcRect/>
          <a:stretch>
            <a:fillRect/>
          </a:stretch>
        </p:blipFill>
        <p:spPr bwMode="auto">
          <a:xfrm>
            <a:off x="1302129" y="3291609"/>
            <a:ext cx="148963" cy="209227"/>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screen"/>
          <a:srcRect/>
          <a:stretch>
            <a:fillRect/>
          </a:stretch>
        </p:blipFill>
        <p:spPr bwMode="auto">
          <a:xfrm>
            <a:off x="1305566" y="3777220"/>
            <a:ext cx="148963" cy="209227"/>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screen"/>
          <a:srcRect/>
          <a:stretch>
            <a:fillRect/>
          </a:stretch>
        </p:blipFill>
        <p:spPr bwMode="auto">
          <a:xfrm>
            <a:off x="1305568" y="4262843"/>
            <a:ext cx="148963" cy="209227"/>
          </a:xfrm>
          <a:prstGeom prst="rect">
            <a:avLst/>
          </a:prstGeom>
          <a:noFill/>
          <a:ln w="9525">
            <a:noFill/>
            <a:miter lim="800000"/>
            <a:headEnd/>
            <a:tailEnd/>
          </a:ln>
          <a:effectLst/>
        </p:spPr>
      </p:pic>
      <p:pic>
        <p:nvPicPr>
          <p:cNvPr id="13" name="Picture 2"/>
          <p:cNvPicPr>
            <a:picLocks noChangeAspect="1" noChangeArrowheads="1"/>
          </p:cNvPicPr>
          <p:nvPr/>
        </p:nvPicPr>
        <p:blipFill>
          <a:blip r:embed="rId2" cstate="screen"/>
          <a:srcRect/>
          <a:stretch>
            <a:fillRect/>
          </a:stretch>
        </p:blipFill>
        <p:spPr bwMode="auto">
          <a:xfrm>
            <a:off x="1313316" y="4748454"/>
            <a:ext cx="148963" cy="209227"/>
          </a:xfrm>
          <a:prstGeom prst="rect">
            <a:avLst/>
          </a:prstGeom>
          <a:noFill/>
          <a:ln w="9525">
            <a:noFill/>
            <a:miter lim="800000"/>
            <a:headEnd/>
            <a:tailEnd/>
          </a:ln>
          <a:effectLst/>
        </p:spPr>
      </p:pic>
      <p:pic>
        <p:nvPicPr>
          <p:cNvPr id="14" name="Picture 2"/>
          <p:cNvPicPr>
            <a:picLocks noChangeAspect="1" noChangeArrowheads="1"/>
          </p:cNvPicPr>
          <p:nvPr/>
        </p:nvPicPr>
        <p:blipFill>
          <a:blip r:embed="rId2" cstate="screen"/>
          <a:srcRect/>
          <a:stretch>
            <a:fillRect/>
          </a:stretch>
        </p:blipFill>
        <p:spPr bwMode="auto">
          <a:xfrm>
            <a:off x="1294381" y="5234065"/>
            <a:ext cx="148963" cy="209227"/>
          </a:xfrm>
          <a:prstGeom prst="rect">
            <a:avLst/>
          </a:prstGeom>
          <a:noFill/>
          <a:ln w="9525">
            <a:noFill/>
            <a:miter lim="800000"/>
            <a:headEnd/>
            <a:tailEnd/>
          </a:ln>
          <a:effectLst/>
        </p:spPr>
      </p:pic>
      <p:pic>
        <p:nvPicPr>
          <p:cNvPr id="15" name="Picture 2"/>
          <p:cNvPicPr>
            <a:picLocks noChangeAspect="1" noChangeArrowheads="1"/>
          </p:cNvPicPr>
          <p:nvPr/>
        </p:nvPicPr>
        <p:blipFill>
          <a:blip r:embed="rId2" cstate="screen"/>
          <a:srcRect/>
          <a:stretch>
            <a:fillRect/>
          </a:stretch>
        </p:blipFill>
        <p:spPr bwMode="auto">
          <a:xfrm>
            <a:off x="1286631" y="5734063"/>
            <a:ext cx="148963" cy="20922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Dank voor uw aandacht!</a:t>
            </a:r>
            <a:endParaRPr lang="nl-NL" dirty="0"/>
          </a:p>
        </p:txBody>
      </p:sp>
    </p:spTree>
    <p:extLst>
      <p:ext uri="{BB962C8B-B14F-4D97-AF65-F5344CB8AC3E}">
        <p14:creationId xmlns:p14="http://schemas.microsoft.com/office/powerpoint/2010/main" xmlns="" val="1872484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4000" dirty="0" smtClean="0"/>
              <a:t>Let food </a:t>
            </a:r>
            <a:r>
              <a:rPr lang="nl-NL" sz="4000" dirty="0" err="1" smtClean="0"/>
              <a:t>be</a:t>
            </a:r>
            <a:r>
              <a:rPr lang="nl-NL" sz="4000" dirty="0" smtClean="0"/>
              <a:t> </a:t>
            </a:r>
            <a:r>
              <a:rPr lang="nl-NL" sz="4000" dirty="0" err="1" smtClean="0"/>
              <a:t>the</a:t>
            </a:r>
            <a:r>
              <a:rPr lang="nl-NL" sz="4000" dirty="0" smtClean="0"/>
              <a:t> </a:t>
            </a:r>
            <a:r>
              <a:rPr lang="nl-NL" sz="4000" dirty="0" err="1" smtClean="0"/>
              <a:t>medicine</a:t>
            </a:r>
            <a:r>
              <a:rPr lang="nl-NL" sz="4000" dirty="0" smtClean="0"/>
              <a:t>!</a:t>
            </a:r>
            <a:endParaRPr lang="nl-NL" sz="4000" dirty="0"/>
          </a:p>
        </p:txBody>
      </p:sp>
      <p:sp>
        <p:nvSpPr>
          <p:cNvPr id="4" name="Tijdelijke aanduiding voor dianummer 3"/>
          <p:cNvSpPr>
            <a:spLocks noGrp="1"/>
          </p:cNvSpPr>
          <p:nvPr>
            <p:ph type="sldNum" sz="quarter" idx="12"/>
          </p:nvPr>
        </p:nvSpPr>
        <p:spPr/>
        <p:txBody>
          <a:bodyPr/>
          <a:lstStyle/>
          <a:p>
            <a:fld id="{1D575ABE-78FA-734D-87F9-CA4FE7A0E5C7}" type="slidenum">
              <a:rPr lang="nl-NL" smtClean="0"/>
              <a:pPr/>
              <a:t>3</a:t>
            </a:fld>
            <a:endParaRPr lang="nl-NL" dirty="0"/>
          </a:p>
        </p:txBody>
      </p:sp>
      <p:sp>
        <p:nvSpPr>
          <p:cNvPr id="5" name="Tijdelijke aanduiding voor voettekst 4"/>
          <p:cNvSpPr>
            <a:spLocks noGrp="1"/>
          </p:cNvSpPr>
          <p:nvPr>
            <p:ph type="ftr" sz="quarter" idx="11"/>
          </p:nvPr>
        </p:nvSpPr>
        <p:spPr/>
        <p:txBody>
          <a:bodyPr/>
          <a:lstStyle/>
          <a:p>
            <a:r>
              <a:rPr lang="nl-NL" smtClean="0"/>
              <a:t>voetregel</a:t>
            </a:r>
            <a:endParaRPr lang="nl-NL" dirty="0"/>
          </a:p>
        </p:txBody>
      </p:sp>
      <p:pic>
        <p:nvPicPr>
          <p:cNvPr id="6" name="Picture 9" descr="http://static2.ad.nl/static/photo/2014/4/6/3/20140901203649/album_large_2458053.jpg">
            <a:hlinkClick r:id="rId2"/>
          </p:cNvPr>
          <p:cNvPicPr>
            <a:picLocks noGrp="1" noChangeAspect="1" noChangeArrowheads="1"/>
          </p:cNvPicPr>
          <p:nvPr>
            <p:ph idx="1"/>
          </p:nvPr>
        </p:nvPicPr>
        <p:blipFill>
          <a:blip r:embed="rId3" cstate="print"/>
          <a:srcRect/>
          <a:stretch>
            <a:fillRect/>
          </a:stretch>
        </p:blipFill>
        <p:spPr bwMode="auto">
          <a:xfrm>
            <a:off x="393919" y="1681091"/>
            <a:ext cx="3804008" cy="2847808"/>
          </a:xfrm>
          <a:prstGeom prst="rect">
            <a:avLst/>
          </a:prstGeom>
          <a:noFill/>
          <a:ln w="9525">
            <a:noFill/>
            <a:miter lim="800000"/>
            <a:headEnd/>
            <a:tailEnd/>
          </a:ln>
          <a:effectLst>
            <a:softEdge rad="317500"/>
          </a:effectLst>
        </p:spPr>
      </p:pic>
      <p:pic>
        <p:nvPicPr>
          <p:cNvPr id="7" name="Picture 3"/>
          <p:cNvPicPr>
            <a:picLocks noChangeAspect="1" noChangeArrowheads="1"/>
          </p:cNvPicPr>
          <p:nvPr/>
        </p:nvPicPr>
        <p:blipFill>
          <a:blip r:embed="rId4" cstate="print"/>
          <a:srcRect/>
          <a:stretch>
            <a:fillRect/>
          </a:stretch>
        </p:blipFill>
        <p:spPr bwMode="auto">
          <a:xfrm>
            <a:off x="4596617" y="2141240"/>
            <a:ext cx="3630335" cy="2201589"/>
          </a:xfrm>
          <a:prstGeom prst="rect">
            <a:avLst/>
          </a:prstGeom>
          <a:ln>
            <a:noFill/>
          </a:ln>
          <a:effectLst>
            <a:outerShdw blurRad="190500" algn="tl" rotWithShape="0">
              <a:srgbClr val="000000">
                <a:alpha val="70000"/>
              </a:srgbClr>
            </a:outerShdw>
          </a:effectLst>
        </p:spPr>
      </p:pic>
      <p:sp>
        <p:nvSpPr>
          <p:cNvPr id="8" name="Tekstvak 7"/>
          <p:cNvSpPr txBox="1"/>
          <p:nvPr/>
        </p:nvSpPr>
        <p:spPr>
          <a:xfrm>
            <a:off x="1205345" y="4973782"/>
            <a:ext cx="8956298" cy="523220"/>
          </a:xfrm>
          <a:prstGeom prst="rect">
            <a:avLst/>
          </a:prstGeom>
          <a:noFill/>
        </p:spPr>
        <p:txBody>
          <a:bodyPr wrap="none" rtlCol="0">
            <a:spAutoFit/>
          </a:bodyPr>
          <a:lstStyle/>
          <a:p>
            <a:r>
              <a:rPr lang="nl-NL" sz="2800" b="1" dirty="0" smtClean="0">
                <a:solidFill>
                  <a:schemeClr val="accent2">
                    <a:lumMod val="75000"/>
                  </a:schemeClr>
                </a:solidFill>
              </a:rPr>
              <a:t>Traditioneel	</a:t>
            </a:r>
            <a:r>
              <a:rPr lang="nl-NL" sz="2800" b="1" dirty="0" smtClean="0"/>
              <a:t>						</a:t>
            </a:r>
            <a:r>
              <a:rPr lang="nl-NL" sz="2800" b="1" dirty="0" err="1" smtClean="0">
                <a:solidFill>
                  <a:schemeClr val="accent2">
                    <a:lumMod val="75000"/>
                  </a:schemeClr>
                </a:solidFill>
              </a:rPr>
              <a:t>FoodforCare</a:t>
            </a:r>
            <a:r>
              <a:rPr lang="nl-NL" sz="2800" dirty="0" smtClean="0">
                <a:solidFill>
                  <a:schemeClr val="accent2">
                    <a:lumMod val="75000"/>
                  </a:schemeClr>
                </a:solidFill>
              </a:rPr>
              <a:t>	</a:t>
            </a:r>
            <a:r>
              <a:rPr lang="nl-NL" dirty="0" smtClean="0"/>
              <a:t>					</a:t>
            </a:r>
            <a:endParaRPr lang="nl-NL" dirty="0"/>
          </a:p>
        </p:txBody>
      </p:sp>
    </p:spTree>
    <p:extLst>
      <p:ext uri="{BB962C8B-B14F-4D97-AF65-F5344CB8AC3E}">
        <p14:creationId xmlns:p14="http://schemas.microsoft.com/office/powerpoint/2010/main" xmlns="" val="573627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Filmpje Evy Van Kempen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0329" y="2161309"/>
            <a:ext cx="5036984" cy="3751504"/>
          </a:xfrm>
          <a:prstGeom prst="rect">
            <a:avLst/>
          </a:prstGeom>
        </p:spPr>
      </p:pic>
    </p:spTree>
    <p:extLst>
      <p:ext uri="{BB962C8B-B14F-4D97-AF65-F5344CB8AC3E}">
        <p14:creationId xmlns:p14="http://schemas.microsoft.com/office/powerpoint/2010/main" xmlns="" val="200650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0080" y="666012"/>
            <a:ext cx="7976720" cy="1188094"/>
          </a:xfrm>
        </p:spPr>
        <p:txBody>
          <a:bodyPr/>
          <a:lstStyle/>
          <a:p>
            <a:r>
              <a:rPr lang="nl-NL" sz="4000" dirty="0" smtClean="0"/>
              <a:t>Missie</a:t>
            </a:r>
            <a:endParaRPr lang="nl-NL" sz="4000" dirty="0"/>
          </a:p>
        </p:txBody>
      </p:sp>
      <p:sp>
        <p:nvSpPr>
          <p:cNvPr id="3" name="Tijdelijke aanduiding voor inhoud 2"/>
          <p:cNvSpPr>
            <a:spLocks noGrp="1"/>
          </p:cNvSpPr>
          <p:nvPr>
            <p:ph idx="1"/>
          </p:nvPr>
        </p:nvSpPr>
        <p:spPr>
          <a:xfrm>
            <a:off x="1097537" y="1774556"/>
            <a:ext cx="7976719" cy="3755469"/>
          </a:xfrm>
        </p:spPr>
        <p:txBody>
          <a:bodyPr/>
          <a:lstStyle/>
          <a:p>
            <a:pPr>
              <a:lnSpc>
                <a:spcPct val="100000"/>
              </a:lnSpc>
            </a:pPr>
            <a:r>
              <a:rPr lang="nl-NL" sz="2500" dirty="0" smtClean="0">
                <a:solidFill>
                  <a:srgbClr val="8B3857"/>
                </a:solidFill>
              </a:rPr>
              <a:t>Elke patiënt heeft iedere dag recht op lekker eten </a:t>
            </a:r>
          </a:p>
          <a:p>
            <a:pPr>
              <a:lnSpc>
                <a:spcPct val="100000"/>
              </a:lnSpc>
            </a:pPr>
            <a:r>
              <a:rPr lang="nl-NL" sz="2500" dirty="0" smtClean="0">
                <a:solidFill>
                  <a:srgbClr val="8B3857"/>
                </a:solidFill>
              </a:rPr>
              <a:t>en drinken dat bijdraagt aan het welbevinden en </a:t>
            </a:r>
          </a:p>
          <a:p>
            <a:pPr>
              <a:lnSpc>
                <a:spcPct val="100000"/>
              </a:lnSpc>
            </a:pPr>
            <a:r>
              <a:rPr lang="nl-NL" sz="2500" dirty="0" smtClean="0">
                <a:solidFill>
                  <a:srgbClr val="8B3857"/>
                </a:solidFill>
              </a:rPr>
              <a:t>het herstel aantoonbaar bevordert. </a:t>
            </a:r>
          </a:p>
          <a:p>
            <a:pPr>
              <a:lnSpc>
                <a:spcPct val="100000"/>
              </a:lnSpc>
            </a:pPr>
            <a:endParaRPr lang="nl-NL" sz="2500" dirty="0" smtClean="0">
              <a:solidFill>
                <a:srgbClr val="8B3857"/>
              </a:solidFill>
            </a:endParaRPr>
          </a:p>
          <a:p>
            <a:pPr>
              <a:lnSpc>
                <a:spcPct val="100000"/>
              </a:lnSpc>
            </a:pPr>
            <a:r>
              <a:rPr lang="nl-NL" sz="2500" dirty="0" smtClean="0">
                <a:solidFill>
                  <a:srgbClr val="DD6CA7"/>
                </a:solidFill>
              </a:rPr>
              <a:t>FoodforCare maakt dit mogelijk door dagverse hoogwaardige gerechten en dranken, met zorg </a:t>
            </a:r>
          </a:p>
          <a:p>
            <a:pPr>
              <a:lnSpc>
                <a:spcPct val="100000"/>
              </a:lnSpc>
            </a:pPr>
            <a:r>
              <a:rPr lang="nl-NL" sz="2500" dirty="0" smtClean="0">
                <a:solidFill>
                  <a:srgbClr val="DD6CA7"/>
                </a:solidFill>
              </a:rPr>
              <a:t>bereid en met aandacht geserveerd.  </a:t>
            </a:r>
          </a:p>
          <a:p>
            <a:pPr>
              <a:lnSpc>
                <a:spcPct val="100000"/>
              </a:lnSpc>
            </a:pPr>
            <a:endParaRPr lang="nl-NL" i="1" dirty="0" smtClean="0">
              <a:solidFill>
                <a:srgbClr val="8B3857"/>
              </a:solidFill>
            </a:endParaRPr>
          </a:p>
        </p:txBody>
      </p:sp>
      <p:pic>
        <p:nvPicPr>
          <p:cNvPr id="3074" name="Picture 2"/>
          <p:cNvPicPr>
            <a:picLocks noChangeAspect="1" noChangeArrowheads="1"/>
          </p:cNvPicPr>
          <p:nvPr/>
        </p:nvPicPr>
        <p:blipFill>
          <a:blip r:embed="rId2" cstate="screen"/>
          <a:srcRect/>
          <a:stretch>
            <a:fillRect/>
          </a:stretch>
        </p:blipFill>
        <p:spPr bwMode="auto">
          <a:xfrm>
            <a:off x="762004" y="1604075"/>
            <a:ext cx="258035" cy="362426"/>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screen"/>
          <a:srcRect/>
          <a:stretch>
            <a:fillRect/>
          </a:stretch>
        </p:blipFill>
        <p:spPr bwMode="auto">
          <a:xfrm rot="10800000">
            <a:off x="6255524" y="4164678"/>
            <a:ext cx="278967" cy="39182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D575ABE-78FA-734D-87F9-CA4FE7A0E5C7}" type="slidenum">
              <a:rPr lang="nl-NL" smtClean="0"/>
              <a:pPr/>
              <a:t>6</a:t>
            </a:fld>
            <a:endParaRPr lang="nl-NL" dirty="0"/>
          </a:p>
        </p:txBody>
      </p:sp>
      <p:sp>
        <p:nvSpPr>
          <p:cNvPr id="5" name="Tijdelijke aanduiding voor voettekst 4"/>
          <p:cNvSpPr>
            <a:spLocks noGrp="1"/>
          </p:cNvSpPr>
          <p:nvPr>
            <p:ph type="ftr" sz="quarter" idx="11"/>
          </p:nvPr>
        </p:nvSpPr>
        <p:spPr/>
        <p:txBody>
          <a:bodyPr/>
          <a:lstStyle/>
          <a:p>
            <a:r>
              <a:rPr lang="nl-NL" smtClean="0"/>
              <a:t>voetregel</a:t>
            </a:r>
            <a:endParaRPr lang="nl-NL" dirty="0"/>
          </a:p>
        </p:txBody>
      </p:sp>
      <p:pic>
        <p:nvPicPr>
          <p:cNvPr id="6" name="Afbeelding 5" descr="FoodForCareAFALTERHR-11.jpg"/>
          <p:cNvPicPr>
            <a:picLocks noChangeAspect="1"/>
          </p:cNvPicPr>
          <p:nvPr/>
        </p:nvPicPr>
        <p:blipFill>
          <a:blip r:embed="rId2" cstate="screen"/>
          <a:stretch>
            <a:fillRect/>
          </a:stretch>
        </p:blipFill>
        <p:spPr>
          <a:xfrm>
            <a:off x="-896697" y="9728"/>
            <a:ext cx="10287001" cy="6858000"/>
          </a:xfrm>
          <a:prstGeom prst="rect">
            <a:avLst/>
          </a:prstGeom>
        </p:spPr>
      </p:pic>
      <p:sp>
        <p:nvSpPr>
          <p:cNvPr id="7" name="Titel 1"/>
          <p:cNvSpPr>
            <a:spLocks noGrp="1"/>
          </p:cNvSpPr>
          <p:nvPr>
            <p:ph type="title"/>
          </p:nvPr>
        </p:nvSpPr>
        <p:spPr>
          <a:xfrm>
            <a:off x="865063" y="2859437"/>
            <a:ext cx="7976720" cy="1188094"/>
          </a:xfrm>
        </p:spPr>
        <p:txBody>
          <a:bodyPr/>
          <a:lstStyle/>
          <a:p>
            <a:r>
              <a:rPr lang="nl-NL" sz="8800" dirty="0" smtClean="0">
                <a:solidFill>
                  <a:srgbClr val="9E4D6A"/>
                </a:solidFill>
              </a:rPr>
              <a:t>patiënt</a:t>
            </a:r>
            <a:r>
              <a:rPr lang="nl-NL" sz="8000" dirty="0" smtClean="0">
                <a:solidFill>
                  <a:srgbClr val="DD6CA7"/>
                </a:solidFill>
              </a:rPr>
              <a:t/>
            </a:r>
            <a:br>
              <a:rPr lang="nl-NL" sz="8000" dirty="0" smtClean="0">
                <a:solidFill>
                  <a:srgbClr val="DD6CA7"/>
                </a:solidFill>
              </a:rPr>
            </a:br>
            <a:endParaRPr lang="nl-NL" sz="8000" b="0" dirty="0">
              <a:solidFill>
                <a:srgbClr val="DD6CA7"/>
              </a:solidFill>
            </a:endParaRPr>
          </a:p>
        </p:txBody>
      </p:sp>
      <p:sp>
        <p:nvSpPr>
          <p:cNvPr id="10" name="Tekstvak 9"/>
          <p:cNvSpPr txBox="1"/>
          <p:nvPr/>
        </p:nvSpPr>
        <p:spPr>
          <a:xfrm>
            <a:off x="803071" y="3851329"/>
            <a:ext cx="4591321" cy="1446550"/>
          </a:xfrm>
          <a:prstGeom prst="rect">
            <a:avLst/>
          </a:prstGeom>
          <a:noFill/>
        </p:spPr>
        <p:txBody>
          <a:bodyPr wrap="none" rtlCol="0">
            <a:spAutoFit/>
          </a:bodyPr>
          <a:lstStyle/>
          <a:p>
            <a:r>
              <a:rPr lang="nl-NL" sz="8800" dirty="0" smtClean="0">
                <a:solidFill>
                  <a:srgbClr val="DD6CA7"/>
                </a:solidFill>
              </a:rPr>
              <a:t>is partner</a:t>
            </a:r>
            <a:endParaRPr lang="nl-NL" sz="8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57654" y="354750"/>
            <a:ext cx="8887153" cy="6270775"/>
          </a:xfrm>
          <a:prstGeom prst="rect">
            <a:avLst/>
          </a:prstGeom>
          <a:noFill/>
          <a:ln w="9525">
            <a:noFill/>
            <a:miter lim="800000"/>
            <a:headEnd/>
            <a:tailEnd/>
          </a:ln>
          <a:effectLst/>
        </p:spPr>
      </p:pic>
      <p:sp>
        <p:nvSpPr>
          <p:cNvPr id="5" name="Rechthoek 4"/>
          <p:cNvSpPr/>
          <p:nvPr/>
        </p:nvSpPr>
        <p:spPr>
          <a:xfrm>
            <a:off x="2386739" y="2572719"/>
            <a:ext cx="4455763" cy="1983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itel 1"/>
          <p:cNvSpPr txBox="1">
            <a:spLocks/>
          </p:cNvSpPr>
          <p:nvPr/>
        </p:nvSpPr>
        <p:spPr>
          <a:xfrm>
            <a:off x="2759549" y="2167759"/>
            <a:ext cx="3696430" cy="1188094"/>
          </a:xfrm>
          <a:prstGeom prst="rect">
            <a:avLst/>
          </a:prstGeom>
        </p:spPr>
        <p:txBody>
          <a:bodyPr/>
          <a:lstStyle/>
          <a:p>
            <a:pPr marL="0" marR="0" lvl="0" indent="0" algn="ctr" defTabSz="457200" rtl="0" eaLnBrk="1" fontAlgn="auto" latinLnBrk="0" hangingPunct="1">
              <a:lnSpc>
                <a:spcPct val="100000"/>
              </a:lnSpc>
              <a:spcAft>
                <a:spcPts val="0"/>
              </a:spcAft>
              <a:buClrTx/>
              <a:buSzTx/>
              <a:buFontTx/>
              <a:buNone/>
              <a:tabLst/>
              <a:defRPr/>
            </a:pPr>
            <a:r>
              <a:rPr kumimoji="0" lang="nl-NL" sz="9600" b="1" i="0" u="none" strike="noStrike" kern="1200" cap="none" spc="0" normalizeH="0" baseline="0" noProof="0" dirty="0" smtClean="0">
                <a:ln>
                  <a:noFill/>
                </a:ln>
                <a:solidFill>
                  <a:srgbClr val="F4AB1E"/>
                </a:solidFill>
                <a:effectLst/>
                <a:uLnTx/>
                <a:uFillTx/>
                <a:latin typeface="+mj-lt"/>
                <a:ea typeface="+mj-ea"/>
                <a:cs typeface="+mj-cs"/>
              </a:rPr>
              <a:t>Care </a:t>
            </a:r>
          </a:p>
        </p:txBody>
      </p:sp>
      <p:sp>
        <p:nvSpPr>
          <p:cNvPr id="6" name="Titel 1"/>
          <p:cNvSpPr txBox="1">
            <a:spLocks/>
          </p:cNvSpPr>
          <p:nvPr/>
        </p:nvSpPr>
        <p:spPr>
          <a:xfrm>
            <a:off x="2766405" y="1873446"/>
            <a:ext cx="3696430" cy="1188094"/>
          </a:xfrm>
          <a:prstGeom prst="rect">
            <a:avLst/>
          </a:prstGeom>
        </p:spPr>
        <p:txBody>
          <a:bodyPr/>
          <a:lstStyle/>
          <a:p>
            <a:pPr marL="0" marR="0" lvl="0" indent="0" algn="ctr" defTabSz="457200" rtl="0" eaLnBrk="1" fontAlgn="auto" latinLnBrk="0" hangingPunct="1">
              <a:lnSpc>
                <a:spcPct val="100000"/>
              </a:lnSpc>
              <a:spcAft>
                <a:spcPts val="0"/>
              </a:spcAft>
              <a:buClrTx/>
              <a:buSzTx/>
              <a:buFontTx/>
              <a:buNone/>
              <a:tabLst/>
              <a:defRPr/>
            </a:pPr>
            <a:r>
              <a:rPr kumimoji="0" lang="nl-NL" sz="9600" b="1" i="0" u="none" strike="noStrike" kern="1200" cap="none" spc="0" normalizeH="0" baseline="0" noProof="0" dirty="0" smtClean="0">
                <a:ln>
                  <a:noFill/>
                </a:ln>
                <a:solidFill>
                  <a:srgbClr val="F4AB1E"/>
                </a:solidFill>
                <a:effectLst/>
                <a:uLnTx/>
                <a:uFillTx/>
                <a:latin typeface="+mj-lt"/>
                <a:ea typeface="+mj-ea"/>
                <a:cs typeface="+mj-cs"/>
              </a:rPr>
              <a:t> </a:t>
            </a:r>
          </a:p>
          <a:p>
            <a:pPr marL="0" marR="0" lvl="0" indent="0" algn="ctr" defTabSz="457200" rtl="0" eaLnBrk="1" fontAlgn="auto" latinLnBrk="0" hangingPunct="1">
              <a:lnSpc>
                <a:spcPct val="100000"/>
              </a:lnSpc>
              <a:spcAft>
                <a:spcPts val="0"/>
              </a:spcAft>
              <a:buClrTx/>
              <a:buSzTx/>
              <a:buFontTx/>
              <a:buNone/>
              <a:tabLst/>
              <a:defRPr/>
            </a:pPr>
            <a:r>
              <a:rPr kumimoji="0" lang="nl-NL" sz="9600" i="0" u="none" strike="noStrike" kern="1200" cap="none" spc="0" normalizeH="0" baseline="0" noProof="0" dirty="0" smtClean="0">
                <a:ln>
                  <a:noFill/>
                </a:ln>
                <a:solidFill>
                  <a:srgbClr val="F4AB1E"/>
                </a:solidFill>
                <a:effectLst/>
                <a:uLnTx/>
                <a:uFillTx/>
                <a:latin typeface="+mj-lt"/>
                <a:ea typeface="+mj-ea"/>
                <a:cs typeface="+mj-cs"/>
              </a:rPr>
              <a:t>&amp; </a:t>
            </a:r>
            <a:r>
              <a:rPr kumimoji="0" lang="nl-NL" sz="9600" i="0" u="none" strike="noStrike" kern="1200" cap="none" spc="0" normalizeH="0" baseline="0" noProof="0" dirty="0" err="1" smtClean="0">
                <a:ln>
                  <a:noFill/>
                </a:ln>
                <a:solidFill>
                  <a:srgbClr val="F4AB1E"/>
                </a:solidFill>
                <a:effectLst/>
                <a:uLnTx/>
                <a:uFillTx/>
                <a:latin typeface="+mj-lt"/>
                <a:ea typeface="+mj-ea"/>
                <a:cs typeface="+mj-cs"/>
              </a:rPr>
              <a:t>Cure</a:t>
            </a:r>
            <a:endParaRPr kumimoji="0" lang="nl-NL" sz="9600" i="0" u="none" strike="noStrike" kern="1200" cap="none" spc="0" normalizeH="0" baseline="0" noProof="0" dirty="0">
              <a:ln>
                <a:noFill/>
              </a:ln>
              <a:solidFill>
                <a:srgbClr val="F4AB1E"/>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738494" y="682343"/>
            <a:ext cx="7976720" cy="1188094"/>
          </a:xfrm>
          <a:prstGeom prst="rect">
            <a:avLst/>
          </a:prstGeom>
        </p:spPr>
        <p:txBody>
          <a:bodyPr/>
          <a:lstStyle/>
          <a:p>
            <a:pPr lvl="0">
              <a:spcBef>
                <a:spcPct val="0"/>
              </a:spcBef>
            </a:pPr>
            <a:r>
              <a:rPr lang="nl-NL" sz="4400" b="1" dirty="0" err="1" smtClean="0">
                <a:solidFill>
                  <a:srgbClr val="8B3857"/>
                </a:solidFill>
                <a:latin typeface="Arial" panose="020B0604020202020204" pitchFamily="34" charset="0"/>
                <a:cs typeface="Arial" panose="020B0604020202020204" pitchFamily="34" charset="0"/>
              </a:rPr>
              <a:t>Verstrekkingsmomenten</a:t>
            </a:r>
            <a:endParaRPr lang="nl-NL" sz="4400" b="1" dirty="0" smtClean="0">
              <a:solidFill>
                <a:srgbClr val="8B3857"/>
              </a:solidFill>
              <a:latin typeface="Arial" panose="020B0604020202020204" pitchFamily="34" charset="0"/>
              <a:cs typeface="Arial" panose="020B0604020202020204" pitchFamily="34" charset="0"/>
            </a:endParaRPr>
          </a:p>
          <a:p>
            <a:pPr lvl="0">
              <a:spcBef>
                <a:spcPct val="0"/>
              </a:spcBef>
            </a:pPr>
            <a:r>
              <a:rPr lang="nl-NL" sz="4400" b="1" dirty="0">
                <a:solidFill>
                  <a:srgbClr val="8B3857"/>
                </a:solidFill>
                <a:latin typeface="Arial" panose="020B0604020202020204" pitchFamily="34" charset="0"/>
                <a:cs typeface="Arial" panose="020B0604020202020204" pitchFamily="34" charset="0"/>
              </a:rPr>
              <a:t>	</a:t>
            </a:r>
            <a:r>
              <a:rPr lang="nl-NL" sz="4400" b="1" dirty="0" smtClean="0">
                <a:solidFill>
                  <a:srgbClr val="8B3857"/>
                </a:solidFill>
                <a:latin typeface="Arial" panose="020B0604020202020204" pitchFamily="34" charset="0"/>
                <a:cs typeface="Arial" panose="020B0604020202020204" pitchFamily="34" charset="0"/>
              </a:rPr>
              <a:t>			FoodforCare</a:t>
            </a:r>
          </a:p>
          <a:p>
            <a:pPr lvl="0">
              <a:spcBef>
                <a:spcPct val="0"/>
              </a:spcBef>
            </a:pPr>
            <a:r>
              <a:rPr lang="nl-NL" sz="4000" dirty="0" smtClean="0">
                <a:solidFill>
                  <a:srgbClr val="DD6CA7"/>
                </a:solidFill>
                <a:latin typeface="Arial" panose="020B0604020202020204" pitchFamily="34" charset="0"/>
                <a:cs typeface="Arial" panose="020B0604020202020204" pitchFamily="34" charset="0"/>
              </a:rPr>
              <a:t>     </a:t>
            </a:r>
            <a:endParaRPr lang="nl-NL" sz="3200" dirty="0" smtClean="0">
              <a:solidFill>
                <a:srgbClr val="DD6CA7"/>
              </a:solidFill>
              <a:latin typeface="Arial" panose="020B0604020202020204" pitchFamily="34" charset="0"/>
              <a:cs typeface="Arial" panose="020B0604020202020204" pitchFamily="34" charset="0"/>
            </a:endParaRPr>
          </a:p>
        </p:txBody>
      </p:sp>
      <p:sp>
        <p:nvSpPr>
          <p:cNvPr id="15" name="Tekstvak 14"/>
          <p:cNvSpPr txBox="1"/>
          <p:nvPr/>
        </p:nvSpPr>
        <p:spPr>
          <a:xfrm>
            <a:off x="738494" y="2179796"/>
            <a:ext cx="8167381" cy="4062651"/>
          </a:xfrm>
          <a:prstGeom prst="rect">
            <a:avLst/>
          </a:prstGeom>
          <a:noFill/>
        </p:spPr>
        <p:txBody>
          <a:bodyPr wrap="square" rtlCol="0">
            <a:spAutoFit/>
          </a:bodyPr>
          <a:lstStyle/>
          <a:p>
            <a:pPr marL="0" lvl="1">
              <a:lnSpc>
                <a:spcPct val="150000"/>
              </a:lnSpc>
            </a:pPr>
            <a:r>
              <a:rPr lang="nl-NL" sz="2000" dirty="0" smtClean="0">
                <a:latin typeface="Arial" panose="020B0604020202020204" pitchFamily="34" charset="0"/>
                <a:cs typeface="Arial" panose="020B0604020202020204" pitchFamily="34" charset="0"/>
              </a:rPr>
              <a:t>	Ronde 1	Ontbijt						07.30 – 9.30	</a:t>
            </a:r>
          </a:p>
          <a:p>
            <a:pPr marL="0" lvl="1">
              <a:lnSpc>
                <a:spcPct val="150000"/>
              </a:lnSpc>
            </a:pPr>
            <a:r>
              <a:rPr lang="nl-NL" sz="2000" dirty="0" smtClean="0">
                <a:latin typeface="Arial" panose="020B0604020202020204" pitchFamily="34" charset="0"/>
                <a:cs typeface="Arial" panose="020B0604020202020204" pitchFamily="34" charset="0"/>
              </a:rPr>
              <a:t>	Ronde 2	</a:t>
            </a:r>
            <a:r>
              <a:rPr lang="nl-NL" sz="2000" dirty="0" err="1" smtClean="0">
                <a:latin typeface="Arial" panose="020B0604020202020204" pitchFamily="34" charset="0"/>
                <a:cs typeface="Arial" panose="020B0604020202020204" pitchFamily="34" charset="0"/>
              </a:rPr>
              <a:t>Shakes</a:t>
            </a:r>
            <a:r>
              <a:rPr lang="nl-NL" sz="2000" dirty="0" smtClean="0">
                <a:latin typeface="Arial" panose="020B0604020202020204" pitchFamily="34" charset="0"/>
                <a:cs typeface="Arial" panose="020B0604020202020204" pitchFamily="34" charset="0"/>
              </a:rPr>
              <a:t>/</a:t>
            </a:r>
            <a:r>
              <a:rPr lang="nl-NL" sz="2000" dirty="0" err="1" smtClean="0">
                <a:latin typeface="Arial" panose="020B0604020202020204" pitchFamily="34" charset="0"/>
                <a:cs typeface="Arial" panose="020B0604020202020204" pitchFamily="34" charset="0"/>
              </a:rPr>
              <a:t>Smoothies</a:t>
            </a:r>
            <a:r>
              <a:rPr lang="nl-NL" sz="2000" dirty="0" smtClean="0">
                <a:latin typeface="Arial" panose="020B0604020202020204" pitchFamily="34" charset="0"/>
                <a:cs typeface="Arial" panose="020B0604020202020204" pitchFamily="34" charset="0"/>
              </a:rPr>
              <a:t>			10.00 – 12.00</a:t>
            </a:r>
          </a:p>
          <a:p>
            <a:pPr marL="0" lvl="1">
              <a:lnSpc>
                <a:spcPct val="150000"/>
              </a:lnSpc>
            </a:pPr>
            <a:r>
              <a:rPr lang="nl-NL" sz="2000" dirty="0" smtClean="0">
                <a:latin typeface="Arial" panose="020B0604020202020204" pitchFamily="34" charset="0"/>
                <a:cs typeface="Arial" panose="020B0604020202020204" pitchFamily="34" charset="0"/>
              </a:rPr>
              <a:t>	Ronde 3	Lunch						12.00 – 14.00</a:t>
            </a:r>
          </a:p>
          <a:p>
            <a:pPr marL="0" lvl="1">
              <a:lnSpc>
                <a:spcPct val="150000"/>
              </a:lnSpc>
            </a:pPr>
            <a:r>
              <a:rPr lang="nl-NL" sz="2000" dirty="0" smtClean="0">
                <a:latin typeface="Arial" panose="020B0604020202020204" pitchFamily="34" charset="0"/>
                <a:cs typeface="Arial" panose="020B0604020202020204" pitchFamily="34" charset="0"/>
              </a:rPr>
              <a:t>	Ronde 4	Snacks						14.30 – 16.30</a:t>
            </a:r>
          </a:p>
          <a:p>
            <a:pPr marL="0" lvl="1">
              <a:lnSpc>
                <a:spcPct val="150000"/>
              </a:lnSpc>
            </a:pPr>
            <a:r>
              <a:rPr lang="nl-NL" sz="2000" dirty="0" smtClean="0">
                <a:latin typeface="Arial" panose="020B0604020202020204" pitchFamily="34" charset="0"/>
                <a:cs typeface="Arial" panose="020B0604020202020204" pitchFamily="34" charset="0"/>
              </a:rPr>
              <a:t>	Ronde 5	Warme maaltijd/pannetjes	17.15 – 19.15</a:t>
            </a:r>
          </a:p>
          <a:p>
            <a:pPr marL="0" lvl="1">
              <a:lnSpc>
                <a:spcPct val="150000"/>
              </a:lnSpc>
            </a:pPr>
            <a:r>
              <a:rPr lang="nl-NL" sz="2000" dirty="0" smtClean="0">
                <a:latin typeface="Arial" panose="020B0604020202020204" pitchFamily="34" charset="0"/>
                <a:cs typeface="Arial" panose="020B0604020202020204" pitchFamily="34" charset="0"/>
              </a:rPr>
              <a:t>	Ronde 6	Dessert	</a:t>
            </a:r>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				18.00 – 20.00</a:t>
            </a:r>
          </a:p>
          <a:p>
            <a:pPr marL="0" lvl="1">
              <a:lnSpc>
                <a:spcPct val="150000"/>
              </a:lnSpc>
            </a:pPr>
            <a:r>
              <a:rPr lang="nl-NL" sz="2000" dirty="0" smtClean="0">
                <a:latin typeface="Arial" panose="020B0604020202020204" pitchFamily="34" charset="0"/>
                <a:cs typeface="Arial" panose="020B0604020202020204" pitchFamily="34" charset="0"/>
              </a:rPr>
              <a:t>	Ronde 7</a:t>
            </a:r>
            <a:r>
              <a:rPr lang="nl-NL" sz="2000" dirty="0">
                <a:latin typeface="Arial" panose="020B0604020202020204" pitchFamily="34" charset="0"/>
                <a:cs typeface="Arial" panose="020B0604020202020204" pitchFamily="34" charset="0"/>
              </a:rPr>
              <a:t>	S</a:t>
            </a:r>
            <a:r>
              <a:rPr lang="nl-NL" sz="2000" dirty="0" smtClean="0">
                <a:latin typeface="Arial" panose="020B0604020202020204" pitchFamily="34" charset="0"/>
                <a:cs typeface="Arial" panose="020B0604020202020204" pitchFamily="34" charset="0"/>
              </a:rPr>
              <a:t>noeptrommeltje</a:t>
            </a:r>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		19.00 </a:t>
            </a:r>
            <a:r>
              <a:rPr lang="nl-NL" sz="2000" dirty="0">
                <a:latin typeface="Arial" panose="020B0604020202020204" pitchFamily="34" charset="0"/>
                <a:cs typeface="Arial" panose="020B0604020202020204" pitchFamily="34" charset="0"/>
              </a:rPr>
              <a:t>– 20.00</a:t>
            </a:r>
          </a:p>
          <a:p>
            <a:pPr marL="0" lvl="1">
              <a:lnSpc>
                <a:spcPct val="150000"/>
              </a:lnSpc>
            </a:pPr>
            <a:endParaRPr lang="nl-NL" sz="2000" dirty="0" smtClean="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screen"/>
          <a:srcRect/>
          <a:stretch>
            <a:fillRect/>
          </a:stretch>
        </p:blipFill>
        <p:spPr bwMode="auto">
          <a:xfrm>
            <a:off x="1084668" y="3277369"/>
            <a:ext cx="120977" cy="169919"/>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screen"/>
          <a:srcRect/>
          <a:stretch>
            <a:fillRect/>
          </a:stretch>
        </p:blipFill>
        <p:spPr bwMode="auto">
          <a:xfrm>
            <a:off x="1075006" y="2847725"/>
            <a:ext cx="120977" cy="169919"/>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screen"/>
          <a:srcRect/>
          <a:stretch>
            <a:fillRect/>
          </a:stretch>
        </p:blipFill>
        <p:spPr bwMode="auto">
          <a:xfrm>
            <a:off x="1097061" y="2395165"/>
            <a:ext cx="120977" cy="169919"/>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screen"/>
          <a:srcRect/>
          <a:stretch>
            <a:fillRect/>
          </a:stretch>
        </p:blipFill>
        <p:spPr bwMode="auto">
          <a:xfrm>
            <a:off x="1084670" y="3749456"/>
            <a:ext cx="120977" cy="169919"/>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screen"/>
          <a:srcRect/>
          <a:stretch>
            <a:fillRect/>
          </a:stretch>
        </p:blipFill>
        <p:spPr bwMode="auto">
          <a:xfrm>
            <a:off x="1075005" y="4174811"/>
            <a:ext cx="120977" cy="169919"/>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screen"/>
          <a:srcRect/>
          <a:stretch>
            <a:fillRect/>
          </a:stretch>
        </p:blipFill>
        <p:spPr bwMode="auto">
          <a:xfrm>
            <a:off x="1075006" y="4668405"/>
            <a:ext cx="120977" cy="169919"/>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screen"/>
          <a:srcRect/>
          <a:stretch>
            <a:fillRect/>
          </a:stretch>
        </p:blipFill>
        <p:spPr bwMode="auto">
          <a:xfrm>
            <a:off x="1077493" y="5136867"/>
            <a:ext cx="128154" cy="180000"/>
          </a:xfrm>
          <a:prstGeom prst="rect">
            <a:avLst/>
          </a:prstGeom>
          <a:noFill/>
          <a:ln w="9525">
            <a:noFill/>
            <a:miter lim="800000"/>
            <a:headEnd/>
            <a:tailEnd/>
          </a:ln>
          <a:effectLst/>
        </p:spPr>
      </p:pic>
    </p:spTree>
    <p:extLst>
      <p:ext uri="{BB962C8B-B14F-4D97-AF65-F5344CB8AC3E}">
        <p14:creationId xmlns:p14="http://schemas.microsoft.com/office/powerpoint/2010/main" xmlns="" val="18588618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screen"/>
          <a:srcRect/>
          <a:stretch>
            <a:fillRect/>
          </a:stretch>
        </p:blipFill>
        <p:spPr bwMode="auto">
          <a:xfrm>
            <a:off x="-181459" y="-7749"/>
            <a:ext cx="10045228" cy="7002543"/>
          </a:xfrm>
          <a:prstGeom prst="rect">
            <a:avLst/>
          </a:prstGeom>
          <a:noFill/>
          <a:ln w="9525">
            <a:noFill/>
            <a:miter lim="800000"/>
            <a:headEnd/>
            <a:tailEnd/>
          </a:ln>
          <a:effectLst/>
        </p:spPr>
      </p:pic>
      <p:sp>
        <p:nvSpPr>
          <p:cNvPr id="2" name="Titel 1"/>
          <p:cNvSpPr txBox="1">
            <a:spLocks/>
          </p:cNvSpPr>
          <p:nvPr/>
        </p:nvSpPr>
        <p:spPr>
          <a:xfrm>
            <a:off x="2293749" y="1009010"/>
            <a:ext cx="7976720" cy="1188094"/>
          </a:xfrm>
          <a:prstGeom prst="rect">
            <a:avLst/>
          </a:prstGeom>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NL" sz="6000" b="1" i="0" u="none" strike="noStrike" kern="1200" cap="none" spc="0" normalizeH="0" baseline="0" noProof="0" dirty="0" smtClean="0">
                <a:ln>
                  <a:noFill/>
                </a:ln>
                <a:solidFill>
                  <a:srgbClr val="B41010"/>
                </a:solidFill>
                <a:effectLst/>
                <a:uLnTx/>
                <a:uFillTx/>
                <a:latin typeface="+mj-lt"/>
                <a:ea typeface="+mj-ea"/>
                <a:cs typeface="+mj-cs"/>
              </a:rPr>
              <a:t>Wetenschappelijk</a:t>
            </a:r>
            <a:endParaRPr kumimoji="0" lang="nl-NL" sz="6000" b="1" i="0" u="none" strike="noStrike" kern="1200" cap="none" spc="0" normalizeH="0" noProof="0" dirty="0" smtClean="0">
              <a:ln>
                <a:noFill/>
              </a:ln>
              <a:solidFill>
                <a:srgbClr val="B41010"/>
              </a:solidFill>
              <a:effectLst/>
              <a:uLnTx/>
              <a:uFillTx/>
              <a:latin typeface="+mj-lt"/>
              <a:ea typeface="+mj-ea"/>
              <a:cs typeface="+mj-cs"/>
            </a:endParaRPr>
          </a:p>
        </p:txBody>
      </p:sp>
      <p:sp>
        <p:nvSpPr>
          <p:cNvPr id="4" name="Tekstvak 3"/>
          <p:cNvSpPr txBox="1"/>
          <p:nvPr/>
        </p:nvSpPr>
        <p:spPr>
          <a:xfrm>
            <a:off x="2296589" y="1690939"/>
            <a:ext cx="4209486" cy="1938992"/>
          </a:xfrm>
          <a:prstGeom prst="rect">
            <a:avLst/>
          </a:prstGeom>
          <a:noFill/>
        </p:spPr>
        <p:txBody>
          <a:bodyPr wrap="none" rtlCol="0">
            <a:spAutoFit/>
          </a:bodyPr>
          <a:lstStyle/>
          <a:p>
            <a:pPr lvl="0"/>
            <a:r>
              <a:rPr lang="nl-NL" sz="6000" dirty="0" smtClean="0">
                <a:solidFill>
                  <a:schemeClr val="accent1">
                    <a:lumMod val="10000"/>
                  </a:schemeClr>
                </a:solidFill>
              </a:rPr>
              <a:t>onderbouwd</a:t>
            </a:r>
          </a:p>
          <a:p>
            <a:endParaRPr lang="nl-NL" sz="60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oodforCare">
  <a:themeElements>
    <a:clrScheme name="Aangepast 1">
      <a:dk1>
        <a:srgbClr val="9C8F84"/>
      </a:dk1>
      <a:lt1>
        <a:sysClr val="window" lastClr="FFFFFF"/>
      </a:lt1>
      <a:dk2>
        <a:srgbClr val="8B3857"/>
      </a:dk2>
      <a:lt2>
        <a:srgbClr val="DD6CA7"/>
      </a:lt2>
      <a:accent1>
        <a:srgbClr val="DAD0C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7C68E4C4A0734BBECEB1C0A3AEFCAA" ma:contentTypeVersion="11" ma:contentTypeDescription="Een nieuw document maken." ma:contentTypeScope="" ma:versionID="bd105fcaa1adf00407a7815716346da0">
  <xsd:schema xmlns:xsd="http://www.w3.org/2001/XMLSchema" xmlns:xs="http://www.w3.org/2001/XMLSchema" xmlns:p="http://schemas.microsoft.com/office/2006/metadata/properties" xmlns:ns2="624302cb-c942-4baa-8473-2de60652eb40" targetNamespace="http://schemas.microsoft.com/office/2006/metadata/properties" ma:root="true" ma:fieldsID="e7871e9b7e366e16f248f3c4394316cb" ns2:_="">
    <xsd:import namespace="624302cb-c942-4baa-8473-2de60652eb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302cb-c942-4baa-8473-2de60652e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EFFDAA-29C9-4A04-872F-563F9CFE8FF0}"/>
</file>

<file path=customXml/itemProps2.xml><?xml version="1.0" encoding="utf-8"?>
<ds:datastoreItem xmlns:ds="http://schemas.openxmlformats.org/officeDocument/2006/customXml" ds:itemID="{25BF6A5B-714E-4361-B843-A79C90B12F60}"/>
</file>

<file path=customXml/itemProps3.xml><?xml version="1.0" encoding="utf-8"?>
<ds:datastoreItem xmlns:ds="http://schemas.openxmlformats.org/officeDocument/2006/customXml" ds:itemID="{F5F99CFD-E744-4DF8-8393-6E61830B0111}"/>
</file>

<file path=docProps/app.xml><?xml version="1.0" encoding="utf-8"?>
<Properties xmlns="http://schemas.openxmlformats.org/officeDocument/2006/extended-properties" xmlns:vt="http://schemas.openxmlformats.org/officeDocument/2006/docPropsVTypes">
  <Template/>
  <TotalTime>3991</TotalTime>
  <Words>815</Words>
  <Application>Microsoft Office PowerPoint</Application>
  <PresentationFormat>Diavoorstelling (4:3)</PresentationFormat>
  <Paragraphs>318</Paragraphs>
  <Slides>29</Slides>
  <Notes>16</Notes>
  <HiddenSlides>0</HiddenSlides>
  <MMClips>0</MMClips>
  <ScaleCrop>false</ScaleCrop>
  <HeadingPairs>
    <vt:vector size="4" baseType="variant">
      <vt:variant>
        <vt:lpstr>Thema</vt:lpstr>
      </vt:variant>
      <vt:variant>
        <vt:i4>1</vt:i4>
      </vt:variant>
      <vt:variant>
        <vt:lpstr>Diatitels</vt:lpstr>
      </vt:variant>
      <vt:variant>
        <vt:i4>29</vt:i4>
      </vt:variant>
    </vt:vector>
  </HeadingPairs>
  <TitlesOfParts>
    <vt:vector size="30" baseType="lpstr">
      <vt:lpstr>FoodforCare</vt:lpstr>
      <vt:lpstr>Dia 1</vt:lpstr>
      <vt:lpstr>Dia 2</vt:lpstr>
      <vt:lpstr>Let food be the medicine!</vt:lpstr>
      <vt:lpstr>Filmpje Evy Van Kempen</vt:lpstr>
      <vt:lpstr>Missie</vt:lpstr>
      <vt:lpstr>patiënt </vt:lpstr>
      <vt:lpstr>Dia 7</vt:lpstr>
      <vt:lpstr>Dia 8</vt:lpstr>
      <vt:lpstr>Dia 9</vt:lpstr>
      <vt:lpstr>Onderzoekscasus. De verdieping.</vt:lpstr>
      <vt:lpstr>Dia 11</vt:lpstr>
      <vt:lpstr>Dia 12</vt:lpstr>
      <vt:lpstr>De gerechtjes</vt:lpstr>
      <vt:lpstr>Dia 14</vt:lpstr>
      <vt:lpstr>Dia 15</vt:lpstr>
      <vt:lpstr>Dia 16</vt:lpstr>
      <vt:lpstr>Wat is er ontwikkeld? Nefrologie overzicht   </vt:lpstr>
      <vt:lpstr>Nefrologie meters  Natrium en kalium   </vt:lpstr>
      <vt:lpstr>  </vt:lpstr>
      <vt:lpstr>FoodforCare Academy  </vt:lpstr>
      <vt:lpstr>Natrium Waar heb je natrium voor nodig?   </vt:lpstr>
      <vt:lpstr>Natrium Wat bevat veel natrium?  </vt:lpstr>
      <vt:lpstr>Kalium Wat bevat weinig kalium?  </vt:lpstr>
      <vt:lpstr>Fosfaat Gevolgen te veel fosfaat  </vt:lpstr>
      <vt:lpstr>Vocht   </vt:lpstr>
      <vt:lpstr>Casussen praktijk</vt:lpstr>
      <vt:lpstr>Wat maakt FoodforCare uniek?</vt:lpstr>
      <vt:lpstr>Dia 28</vt:lpstr>
      <vt:lpstr>Dank voor uw aandacht!</vt:lpstr>
    </vt:vector>
  </TitlesOfParts>
  <Company>Hewlett-Packard Company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wilj</dc:creator>
  <cp:lastModifiedBy>ekn</cp:lastModifiedBy>
  <cp:revision>309</cp:revision>
  <cp:lastPrinted>2016-04-11T11:24:51Z</cp:lastPrinted>
  <dcterms:created xsi:type="dcterms:W3CDTF">2015-06-05T12:55:51Z</dcterms:created>
  <dcterms:modified xsi:type="dcterms:W3CDTF">2017-01-11T10:18:35Z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0x010100417C68E4C4A0734BBECEB1C0A3AEFCAA</vt:lpwstr>
  </property>
</Properties>
</file>